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5"/>
  </p:notesMasterIdLst>
  <p:sldIdLst>
    <p:sldId id="256" r:id="rId2"/>
    <p:sldId id="327" r:id="rId3"/>
    <p:sldId id="257" r:id="rId4"/>
    <p:sldId id="258" r:id="rId5"/>
    <p:sldId id="260" r:id="rId6"/>
    <p:sldId id="265" r:id="rId7"/>
    <p:sldId id="261" r:id="rId8"/>
    <p:sldId id="262" r:id="rId9"/>
    <p:sldId id="272" r:id="rId10"/>
    <p:sldId id="273" r:id="rId11"/>
    <p:sldId id="274" r:id="rId12"/>
    <p:sldId id="275" r:id="rId13"/>
    <p:sldId id="271" r:id="rId14"/>
    <p:sldId id="263" r:id="rId15"/>
    <p:sldId id="266" r:id="rId16"/>
    <p:sldId id="267" r:id="rId17"/>
    <p:sldId id="268" r:id="rId18"/>
    <p:sldId id="269" r:id="rId19"/>
    <p:sldId id="270"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5" r:id="rId59"/>
    <p:sldId id="314" r:id="rId60"/>
    <p:sldId id="316" r:id="rId61"/>
    <p:sldId id="317" r:id="rId62"/>
    <p:sldId id="318" r:id="rId63"/>
    <p:sldId id="320" r:id="rId64"/>
    <p:sldId id="319" r:id="rId65"/>
    <p:sldId id="321" r:id="rId66"/>
    <p:sldId id="322" r:id="rId67"/>
    <p:sldId id="323" r:id="rId68"/>
    <p:sldId id="324" r:id="rId69"/>
    <p:sldId id="325" r:id="rId70"/>
    <p:sldId id="326" r:id="rId71"/>
    <p:sldId id="328" r:id="rId72"/>
    <p:sldId id="329" r:id="rId73"/>
    <p:sldId id="330" r:id="rId74"/>
    <p:sldId id="336" r:id="rId75"/>
    <p:sldId id="337" r:id="rId76"/>
    <p:sldId id="338" r:id="rId77"/>
    <p:sldId id="331" r:id="rId78"/>
    <p:sldId id="332" r:id="rId79"/>
    <p:sldId id="339" r:id="rId80"/>
    <p:sldId id="334" r:id="rId81"/>
    <p:sldId id="335" r:id="rId82"/>
    <p:sldId id="333" r:id="rId83"/>
    <p:sldId id="341" r:id="rId84"/>
    <p:sldId id="342" r:id="rId85"/>
    <p:sldId id="343" r:id="rId86"/>
    <p:sldId id="340" r:id="rId87"/>
    <p:sldId id="344" r:id="rId88"/>
    <p:sldId id="345" r:id="rId89"/>
    <p:sldId id="346" r:id="rId90"/>
    <p:sldId id="347" r:id="rId91"/>
    <p:sldId id="348" r:id="rId92"/>
    <p:sldId id="349" r:id="rId93"/>
    <p:sldId id="350" r:id="rId9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4" autoAdjust="0"/>
    <p:restoredTop sz="94660"/>
  </p:normalViewPr>
  <p:slideViewPr>
    <p:cSldViewPr snapToGrid="0">
      <p:cViewPr varScale="1">
        <p:scale>
          <a:sx n="80" d="100"/>
          <a:sy n="80" d="100"/>
        </p:scale>
        <p:origin x="17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5C6BCF-8F7A-43CE-96BF-B015FE19A45A}" type="datetimeFigureOut">
              <a:rPr lang="en-US" smtClean="0"/>
              <a:t>6/2/2017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6A35B3-E519-45A4-8DC6-0A7C40F488E5}" type="slidenum">
              <a:rPr lang="en-US" smtClean="0"/>
              <a:t>‹#›</a:t>
            </a:fld>
            <a:endParaRPr lang="en-US"/>
          </a:p>
        </p:txBody>
      </p:sp>
    </p:spTree>
    <p:extLst>
      <p:ext uri="{BB962C8B-B14F-4D97-AF65-F5344CB8AC3E}">
        <p14:creationId xmlns:p14="http://schemas.microsoft.com/office/powerpoint/2010/main" val="38211097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6"/>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6B38BF70-8A4E-4CFB-9372-8AB78A6DA378}" type="slidenum">
              <a:t>5</a:t>
            </a:fld>
            <a:endParaRPr lang="en-US" sz="1400" b="0" i="0" u="none" strike="noStrike" kern="1200" cap="none" spc="0" baseline="0">
              <a:solidFill>
                <a:srgbClr val="000000"/>
              </a:solidFill>
              <a:uFillTx/>
              <a:latin typeface="Times New Roman" pitchFamily="18"/>
              <a:ea typeface="Arial Unicode MS" pitchFamily="2"/>
              <a:cs typeface="Tahoma" pitchFamily="2"/>
            </a:endParaRPr>
          </a:p>
        </p:txBody>
      </p:sp>
      <p:sp>
        <p:nvSpPr>
          <p:cNvPr id="3" name="Slide Image Placeholder 1"/>
          <p:cNvSpPr>
            <a:spLocks noGrp="1" noRot="1" noChangeAspect="1"/>
          </p:cNvSpPr>
          <p:nvPr>
            <p:ph type="sldImg"/>
          </p:nvPr>
        </p:nvSpPr>
        <p:spPr>
          <a:xfrm>
            <a:off x="217488" y="812800"/>
            <a:ext cx="7123112" cy="4008438"/>
          </a:xfrm>
          <a:solidFill>
            <a:srgbClr val="5B9BD5"/>
          </a:solidFill>
          <a:ln w="25402">
            <a:solidFill>
              <a:srgbClr val="41719C"/>
            </a:solidFill>
            <a:prstDash val="solid"/>
          </a:ln>
        </p:spPr>
      </p:sp>
      <p:sp>
        <p:nvSpPr>
          <p:cNvPr id="4" name="Notes Placeholder 2"/>
          <p:cNvSpPr txBox="1">
            <a:spLocks noGrp="1"/>
          </p:cNvSpPr>
          <p:nvPr>
            <p:ph type="body" sz="quarter" idx="1"/>
          </p:nvPr>
        </p:nvSpPr>
        <p:spPr>
          <a:xfrm>
            <a:off x="755998" y="5078522"/>
            <a:ext cx="6047640" cy="4811399"/>
          </a:xfrm>
        </p:spPr>
        <p:txBody>
          <a:bodyPr>
            <a:spAutoFit/>
          </a:bodyPr>
          <a:lstStyle/>
          <a:p>
            <a:endParaRPr lang="en-US"/>
          </a:p>
        </p:txBody>
      </p:sp>
    </p:spTree>
    <p:extLst>
      <p:ext uri="{BB962C8B-B14F-4D97-AF65-F5344CB8AC3E}">
        <p14:creationId xmlns:p14="http://schemas.microsoft.com/office/powerpoint/2010/main" val="37526254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197E956-4AA0-48BE-BFDF-120DAE5E7D6D}" type="datetimeFigureOut">
              <a:rPr lang="en-US" smtClean="0"/>
              <a:t>6/2/2017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0337CF-76B1-4E30-AA6B-CD68A01DA335}" type="slidenum">
              <a:rPr lang="en-US" smtClean="0"/>
              <a:t>‹#›</a:t>
            </a:fld>
            <a:endParaRPr lang="en-US"/>
          </a:p>
        </p:txBody>
      </p:sp>
    </p:spTree>
    <p:extLst>
      <p:ext uri="{BB962C8B-B14F-4D97-AF65-F5344CB8AC3E}">
        <p14:creationId xmlns:p14="http://schemas.microsoft.com/office/powerpoint/2010/main" val="31976779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197E956-4AA0-48BE-BFDF-120DAE5E7D6D}" type="datetimeFigureOut">
              <a:rPr lang="en-US" smtClean="0"/>
              <a:t>6/2/2017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0337CF-76B1-4E30-AA6B-CD68A01DA335}" type="slidenum">
              <a:rPr lang="en-US" smtClean="0"/>
              <a:t>‹#›</a:t>
            </a:fld>
            <a:endParaRPr lang="en-US"/>
          </a:p>
        </p:txBody>
      </p:sp>
    </p:spTree>
    <p:extLst>
      <p:ext uri="{BB962C8B-B14F-4D97-AF65-F5344CB8AC3E}">
        <p14:creationId xmlns:p14="http://schemas.microsoft.com/office/powerpoint/2010/main" val="688027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197E956-4AA0-48BE-BFDF-120DAE5E7D6D}" type="datetimeFigureOut">
              <a:rPr lang="en-US" smtClean="0"/>
              <a:t>6/2/2017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0337CF-76B1-4E30-AA6B-CD68A01DA335}"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1648241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197E956-4AA0-48BE-BFDF-120DAE5E7D6D}" type="datetimeFigureOut">
              <a:rPr lang="en-US" smtClean="0"/>
              <a:t>6/2/2017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0337CF-76B1-4E30-AA6B-CD68A01DA335}" type="slidenum">
              <a:rPr lang="en-US" smtClean="0"/>
              <a:t>‹#›</a:t>
            </a:fld>
            <a:endParaRPr lang="en-US"/>
          </a:p>
        </p:txBody>
      </p:sp>
    </p:spTree>
    <p:extLst>
      <p:ext uri="{BB962C8B-B14F-4D97-AF65-F5344CB8AC3E}">
        <p14:creationId xmlns:p14="http://schemas.microsoft.com/office/powerpoint/2010/main" val="6806329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197E956-4AA0-48BE-BFDF-120DAE5E7D6D}" type="datetimeFigureOut">
              <a:rPr lang="en-US" smtClean="0"/>
              <a:t>6/2/2017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0337CF-76B1-4E30-AA6B-CD68A01DA335}"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07413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197E956-4AA0-48BE-BFDF-120DAE5E7D6D}" type="datetimeFigureOut">
              <a:rPr lang="en-US" smtClean="0"/>
              <a:t>6/2/2017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0337CF-76B1-4E30-AA6B-CD68A01DA335}" type="slidenum">
              <a:rPr lang="en-US" smtClean="0"/>
              <a:t>‹#›</a:t>
            </a:fld>
            <a:endParaRPr lang="en-US"/>
          </a:p>
        </p:txBody>
      </p:sp>
    </p:spTree>
    <p:extLst>
      <p:ext uri="{BB962C8B-B14F-4D97-AF65-F5344CB8AC3E}">
        <p14:creationId xmlns:p14="http://schemas.microsoft.com/office/powerpoint/2010/main" val="12722322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197E956-4AA0-48BE-BFDF-120DAE5E7D6D}" type="datetimeFigureOut">
              <a:rPr lang="en-US" smtClean="0"/>
              <a:t>6/2/2017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0337CF-76B1-4E30-AA6B-CD68A01DA335}" type="slidenum">
              <a:rPr lang="en-US" smtClean="0"/>
              <a:t>‹#›</a:t>
            </a:fld>
            <a:endParaRPr lang="en-US"/>
          </a:p>
        </p:txBody>
      </p:sp>
    </p:spTree>
    <p:extLst>
      <p:ext uri="{BB962C8B-B14F-4D97-AF65-F5344CB8AC3E}">
        <p14:creationId xmlns:p14="http://schemas.microsoft.com/office/powerpoint/2010/main" val="15037382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197E956-4AA0-48BE-BFDF-120DAE5E7D6D}" type="datetimeFigureOut">
              <a:rPr lang="en-US" smtClean="0"/>
              <a:t>6/2/2017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0337CF-76B1-4E30-AA6B-CD68A01DA335}" type="slidenum">
              <a:rPr lang="en-US" smtClean="0"/>
              <a:t>‹#›</a:t>
            </a:fld>
            <a:endParaRPr lang="en-US"/>
          </a:p>
        </p:txBody>
      </p:sp>
    </p:spTree>
    <p:extLst>
      <p:ext uri="{BB962C8B-B14F-4D97-AF65-F5344CB8AC3E}">
        <p14:creationId xmlns:p14="http://schemas.microsoft.com/office/powerpoint/2010/main" val="3015195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197E956-4AA0-48BE-BFDF-120DAE5E7D6D}" type="datetimeFigureOut">
              <a:rPr lang="en-US" smtClean="0"/>
              <a:t>6/2/2017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0337CF-76B1-4E30-AA6B-CD68A01DA335}" type="slidenum">
              <a:rPr lang="en-US" smtClean="0"/>
              <a:t>‹#›</a:t>
            </a:fld>
            <a:endParaRPr lang="en-US"/>
          </a:p>
        </p:txBody>
      </p:sp>
    </p:spTree>
    <p:extLst>
      <p:ext uri="{BB962C8B-B14F-4D97-AF65-F5344CB8AC3E}">
        <p14:creationId xmlns:p14="http://schemas.microsoft.com/office/powerpoint/2010/main" val="1600646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197E956-4AA0-48BE-BFDF-120DAE5E7D6D}" type="datetimeFigureOut">
              <a:rPr lang="en-US" smtClean="0"/>
              <a:t>6/2/2017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0337CF-76B1-4E30-AA6B-CD68A01DA335}" type="slidenum">
              <a:rPr lang="en-US" smtClean="0"/>
              <a:t>‹#›</a:t>
            </a:fld>
            <a:endParaRPr lang="en-US"/>
          </a:p>
        </p:txBody>
      </p:sp>
    </p:spTree>
    <p:extLst>
      <p:ext uri="{BB962C8B-B14F-4D97-AF65-F5344CB8AC3E}">
        <p14:creationId xmlns:p14="http://schemas.microsoft.com/office/powerpoint/2010/main" val="17189653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197E956-4AA0-48BE-BFDF-120DAE5E7D6D}" type="datetimeFigureOut">
              <a:rPr lang="en-US" smtClean="0"/>
              <a:t>6/2/2017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0337CF-76B1-4E30-AA6B-CD68A01DA335}" type="slidenum">
              <a:rPr lang="en-US" smtClean="0"/>
              <a:t>‹#›</a:t>
            </a:fld>
            <a:endParaRPr lang="en-US"/>
          </a:p>
        </p:txBody>
      </p:sp>
    </p:spTree>
    <p:extLst>
      <p:ext uri="{BB962C8B-B14F-4D97-AF65-F5344CB8AC3E}">
        <p14:creationId xmlns:p14="http://schemas.microsoft.com/office/powerpoint/2010/main" val="4170424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197E956-4AA0-48BE-BFDF-120DAE5E7D6D}" type="datetimeFigureOut">
              <a:rPr lang="en-US" smtClean="0"/>
              <a:t>6/2/2017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0337CF-76B1-4E30-AA6B-CD68A01DA335}" type="slidenum">
              <a:rPr lang="en-US" smtClean="0"/>
              <a:t>‹#›</a:t>
            </a:fld>
            <a:endParaRPr lang="en-US"/>
          </a:p>
        </p:txBody>
      </p:sp>
    </p:spTree>
    <p:extLst>
      <p:ext uri="{BB962C8B-B14F-4D97-AF65-F5344CB8AC3E}">
        <p14:creationId xmlns:p14="http://schemas.microsoft.com/office/powerpoint/2010/main" val="22836265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197E956-4AA0-48BE-BFDF-120DAE5E7D6D}" type="datetimeFigureOut">
              <a:rPr lang="en-US" smtClean="0"/>
              <a:t>6/2/2017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0337CF-76B1-4E30-AA6B-CD68A01DA335}" type="slidenum">
              <a:rPr lang="en-US" smtClean="0"/>
              <a:t>‹#›</a:t>
            </a:fld>
            <a:endParaRPr lang="en-US"/>
          </a:p>
        </p:txBody>
      </p:sp>
    </p:spTree>
    <p:extLst>
      <p:ext uri="{BB962C8B-B14F-4D97-AF65-F5344CB8AC3E}">
        <p14:creationId xmlns:p14="http://schemas.microsoft.com/office/powerpoint/2010/main" val="31696613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97E956-4AA0-48BE-BFDF-120DAE5E7D6D}" type="datetimeFigureOut">
              <a:rPr lang="en-US" smtClean="0"/>
              <a:t>6/2/2017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0337CF-76B1-4E30-AA6B-CD68A01DA335}" type="slidenum">
              <a:rPr lang="en-US" smtClean="0"/>
              <a:t>‹#›</a:t>
            </a:fld>
            <a:endParaRPr lang="en-US"/>
          </a:p>
        </p:txBody>
      </p:sp>
    </p:spTree>
    <p:extLst>
      <p:ext uri="{BB962C8B-B14F-4D97-AF65-F5344CB8AC3E}">
        <p14:creationId xmlns:p14="http://schemas.microsoft.com/office/powerpoint/2010/main" val="36915781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97E956-4AA0-48BE-BFDF-120DAE5E7D6D}" type="datetimeFigureOut">
              <a:rPr lang="en-US" smtClean="0"/>
              <a:t>6/2/2017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0337CF-76B1-4E30-AA6B-CD68A01DA335}" type="slidenum">
              <a:rPr lang="en-US" smtClean="0"/>
              <a:t>‹#›</a:t>
            </a:fld>
            <a:endParaRPr lang="en-US"/>
          </a:p>
        </p:txBody>
      </p:sp>
    </p:spTree>
    <p:extLst>
      <p:ext uri="{BB962C8B-B14F-4D97-AF65-F5344CB8AC3E}">
        <p14:creationId xmlns:p14="http://schemas.microsoft.com/office/powerpoint/2010/main" val="4053908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97E956-4AA0-48BE-BFDF-120DAE5E7D6D}" type="datetimeFigureOut">
              <a:rPr lang="en-US" smtClean="0"/>
              <a:t>6/2/2017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0337CF-76B1-4E30-AA6B-CD68A01DA335}" type="slidenum">
              <a:rPr lang="en-US" smtClean="0"/>
              <a:t>‹#›</a:t>
            </a:fld>
            <a:endParaRPr lang="en-US"/>
          </a:p>
        </p:txBody>
      </p:sp>
    </p:spTree>
    <p:extLst>
      <p:ext uri="{BB962C8B-B14F-4D97-AF65-F5344CB8AC3E}">
        <p14:creationId xmlns:p14="http://schemas.microsoft.com/office/powerpoint/2010/main" val="40374249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197E956-4AA0-48BE-BFDF-120DAE5E7D6D}" type="datetimeFigureOut">
              <a:rPr lang="en-US" smtClean="0"/>
              <a:t>6/2/2017</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40337CF-76B1-4E30-AA6B-CD68A01DA335}" type="slidenum">
              <a:rPr lang="en-US" smtClean="0"/>
              <a:t>‹#›</a:t>
            </a:fld>
            <a:endParaRPr lang="en-US"/>
          </a:p>
        </p:txBody>
      </p:sp>
    </p:spTree>
    <p:extLst>
      <p:ext uri="{BB962C8B-B14F-4D97-AF65-F5344CB8AC3E}">
        <p14:creationId xmlns:p14="http://schemas.microsoft.com/office/powerpoint/2010/main" val="14595593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78467" y="3368842"/>
            <a:ext cx="7766936" cy="1143000"/>
          </a:xfrm>
        </p:spPr>
        <p:txBody>
          <a:bodyPr/>
          <a:lstStyle/>
          <a:p>
            <a:r>
              <a:rPr lang="en-US" dirty="0" err="1" smtClean="0">
                <a:solidFill>
                  <a:schemeClr val="accent1">
                    <a:lumMod val="75000"/>
                  </a:schemeClr>
                </a:solidFill>
              </a:rPr>
              <a:t>Codeplug</a:t>
            </a:r>
            <a:r>
              <a:rPr lang="en-US" dirty="0" smtClean="0">
                <a:solidFill>
                  <a:schemeClr val="accent1">
                    <a:lumMod val="75000"/>
                  </a:schemeClr>
                </a:solidFill>
              </a:rPr>
              <a:t> Programming</a:t>
            </a:r>
            <a:br>
              <a:rPr lang="en-US" dirty="0" smtClean="0">
                <a:solidFill>
                  <a:schemeClr val="accent1">
                    <a:lumMod val="75000"/>
                  </a:schemeClr>
                </a:solidFill>
              </a:rPr>
            </a:br>
            <a:r>
              <a:rPr lang="en-US" dirty="0">
                <a:solidFill>
                  <a:schemeClr val="accent1">
                    <a:lumMod val="75000"/>
                  </a:schemeClr>
                </a:solidFill>
              </a:rPr>
              <a:t/>
            </a:r>
            <a:br>
              <a:rPr lang="en-US" dirty="0">
                <a:solidFill>
                  <a:schemeClr val="accent1">
                    <a:lumMod val="75000"/>
                  </a:schemeClr>
                </a:solidFill>
              </a:rPr>
            </a:br>
            <a:r>
              <a:rPr lang="en-US" sz="4000" dirty="0" smtClean="0">
                <a:solidFill>
                  <a:schemeClr val="accent1">
                    <a:lumMod val="75000"/>
                  </a:schemeClr>
                </a:solidFill>
              </a:rPr>
              <a:t>www.summitares.org</a:t>
            </a:r>
            <a:r>
              <a:rPr lang="en-US" dirty="0" smtClean="0">
                <a:solidFill>
                  <a:schemeClr val="accent1">
                    <a:lumMod val="75000"/>
                  </a:schemeClr>
                </a:solidFill>
              </a:rPr>
              <a:t> </a:t>
            </a:r>
            <a:endParaRPr lang="en-US" dirty="0">
              <a:solidFill>
                <a:schemeClr val="accent1">
                  <a:lumMod val="75000"/>
                </a:schemeClr>
              </a:solidFill>
            </a:endParaRPr>
          </a:p>
        </p:txBody>
      </p:sp>
    </p:spTree>
    <p:extLst>
      <p:ext uri="{BB962C8B-B14F-4D97-AF65-F5344CB8AC3E}">
        <p14:creationId xmlns:p14="http://schemas.microsoft.com/office/powerpoint/2010/main" val="14537635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General Setting cont.</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5894613"/>
          </a:xfrm>
        </p:spPr>
        <p:txBody>
          <a:bodyPr>
            <a:normAutofit lnSpcReduction="10000"/>
          </a:bodyPr>
          <a:lstStyle/>
          <a:p>
            <a:r>
              <a:rPr lang="en-US" sz="2400" b="1" dirty="0" smtClean="0">
                <a:solidFill>
                  <a:schemeClr val="accent1">
                    <a:lumMod val="75000"/>
                  </a:schemeClr>
                </a:solidFill>
              </a:rPr>
              <a:t>TX Preamble Duration(</a:t>
            </a:r>
            <a:r>
              <a:rPr lang="en-US" sz="2400" b="1" dirty="0" err="1" smtClean="0">
                <a:solidFill>
                  <a:schemeClr val="accent1">
                    <a:lumMod val="75000"/>
                  </a:schemeClr>
                </a:solidFill>
              </a:rPr>
              <a:t>ms</a:t>
            </a:r>
            <a:r>
              <a:rPr lang="en-US" sz="2400" b="1" dirty="0" smtClean="0">
                <a:solidFill>
                  <a:schemeClr val="accent1">
                    <a:lumMod val="75000"/>
                  </a:schemeClr>
                </a:solidFill>
              </a:rPr>
              <a:t>) </a:t>
            </a:r>
            <a:r>
              <a:rPr lang="en-US" sz="2400" dirty="0" smtClean="0">
                <a:solidFill>
                  <a:schemeClr val="tx1"/>
                </a:solidFill>
              </a:rPr>
              <a:t>– (Digital Mode Only) </a:t>
            </a:r>
            <a:r>
              <a:rPr lang="en-US" sz="2400" dirty="0">
                <a:solidFill>
                  <a:schemeClr val="tx1"/>
                </a:solidFill>
              </a:rPr>
              <a:t>Preamble is a string of bits added in front of a data message or control message (Text Messaging, </a:t>
            </a:r>
            <a:r>
              <a:rPr lang="en-US" sz="2400" dirty="0" err="1" smtClean="0">
                <a:solidFill>
                  <a:schemeClr val="tx1"/>
                </a:solidFill>
              </a:rPr>
              <a:t>LocationMessaging</a:t>
            </a:r>
            <a:r>
              <a:rPr lang="en-US" sz="2400" dirty="0">
                <a:solidFill>
                  <a:schemeClr val="tx1"/>
                </a:solidFill>
              </a:rPr>
              <a:t>, Registration, Radio Check, Private Call, </a:t>
            </a:r>
            <a:r>
              <a:rPr lang="en-US" sz="2400" dirty="0" err="1">
                <a:solidFill>
                  <a:schemeClr val="tx1"/>
                </a:solidFill>
              </a:rPr>
              <a:t>etc</a:t>
            </a:r>
            <a:r>
              <a:rPr lang="en-US" sz="2400" dirty="0">
                <a:solidFill>
                  <a:schemeClr val="tx1"/>
                </a:solidFill>
              </a:rPr>
              <a:t>…) before transmission. This preamble prolongs </a:t>
            </a:r>
            <a:r>
              <a:rPr lang="en-US" sz="2400" dirty="0" smtClean="0">
                <a:solidFill>
                  <a:schemeClr val="tx1"/>
                </a:solidFill>
              </a:rPr>
              <a:t>the message </a:t>
            </a:r>
            <a:r>
              <a:rPr lang="en-US" sz="2400" dirty="0">
                <a:solidFill>
                  <a:schemeClr val="tx1"/>
                </a:solidFill>
              </a:rPr>
              <a:t>in order to reduce the chances of the message being missed by the receiving radio. The Transmit (</a:t>
            </a:r>
            <a:r>
              <a:rPr lang="en-US" sz="2400" dirty="0" smtClean="0">
                <a:solidFill>
                  <a:schemeClr val="tx1"/>
                </a:solidFill>
              </a:rPr>
              <a:t>TX) Preamble </a:t>
            </a:r>
            <a:r>
              <a:rPr lang="en-US" sz="2400" dirty="0">
                <a:solidFill>
                  <a:schemeClr val="tx1"/>
                </a:solidFill>
              </a:rPr>
              <a:t>Duration sets the duration of the preamble. This duration needs to be increased as the number of </a:t>
            </a:r>
            <a:r>
              <a:rPr lang="en-US" sz="2400" dirty="0" smtClean="0">
                <a:solidFill>
                  <a:schemeClr val="tx1"/>
                </a:solidFill>
              </a:rPr>
              <a:t>scan members </a:t>
            </a:r>
            <a:r>
              <a:rPr lang="en-US" sz="2400" dirty="0">
                <a:solidFill>
                  <a:schemeClr val="tx1"/>
                </a:solidFill>
              </a:rPr>
              <a:t>increases on the target radio. This value can be increased in all the transmitting radios if </a:t>
            </a:r>
            <a:r>
              <a:rPr lang="en-US" sz="2400" dirty="0" smtClean="0">
                <a:solidFill>
                  <a:schemeClr val="tx1"/>
                </a:solidFill>
              </a:rPr>
              <a:t>scanning radios </a:t>
            </a:r>
            <a:r>
              <a:rPr lang="en-US" sz="2400" dirty="0">
                <a:solidFill>
                  <a:schemeClr val="tx1"/>
                </a:solidFill>
              </a:rPr>
              <a:t>are often missing data messages. However, a larger preamble occupies the channel longer. </a:t>
            </a:r>
            <a:r>
              <a:rPr lang="en-US" sz="2400" dirty="0" smtClean="0">
                <a:solidFill>
                  <a:schemeClr val="tx1"/>
                </a:solidFill>
              </a:rPr>
              <a:t>Therefore, increasing </a:t>
            </a:r>
            <a:r>
              <a:rPr lang="en-US" sz="2400" dirty="0">
                <a:solidFill>
                  <a:schemeClr val="tx1"/>
                </a:solidFill>
              </a:rPr>
              <a:t>the Transmit Preamble duration will increase the success rate of data received while other radios </a:t>
            </a:r>
            <a:r>
              <a:rPr lang="en-US" sz="2400" dirty="0" smtClean="0">
                <a:solidFill>
                  <a:schemeClr val="tx1"/>
                </a:solidFill>
              </a:rPr>
              <a:t>are scanning</a:t>
            </a:r>
            <a:r>
              <a:rPr lang="en-US" sz="2400" dirty="0">
                <a:solidFill>
                  <a:schemeClr val="tx1"/>
                </a:solidFill>
              </a:rPr>
              <a:t>, but will decrease the amount of data that can be transmitted on the channel. This is a </a:t>
            </a:r>
            <a:r>
              <a:rPr lang="en-US" sz="2400" dirty="0" smtClean="0">
                <a:solidFill>
                  <a:schemeClr val="tx1"/>
                </a:solidFill>
              </a:rPr>
              <a:t>radio-wide feature</a:t>
            </a:r>
            <a:r>
              <a:rPr lang="en-US" sz="2400" dirty="0">
                <a:solidFill>
                  <a:schemeClr val="tx1"/>
                </a:solidFill>
              </a:rPr>
              <a:t>.</a:t>
            </a:r>
            <a:endParaRPr lang="en-US" sz="2400" dirty="0" smtClean="0">
              <a:solidFill>
                <a:schemeClr val="tx1"/>
              </a:solidFill>
            </a:endParaRPr>
          </a:p>
          <a:p>
            <a:endParaRPr lang="en-US" sz="2400" dirty="0" smtClean="0"/>
          </a:p>
          <a:p>
            <a:endParaRPr lang="en-US" sz="2400" dirty="0" smtClean="0"/>
          </a:p>
          <a:p>
            <a:endParaRPr lang="en-US" sz="2400" dirty="0" smtClean="0"/>
          </a:p>
          <a:p>
            <a:endParaRPr lang="en-US" sz="2400" dirty="0" smtClean="0"/>
          </a:p>
        </p:txBody>
      </p:sp>
    </p:spTree>
    <p:extLst>
      <p:ext uri="{BB962C8B-B14F-4D97-AF65-F5344CB8AC3E}">
        <p14:creationId xmlns:p14="http://schemas.microsoft.com/office/powerpoint/2010/main" val="9895150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General Setting cont.</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5894613"/>
          </a:xfrm>
        </p:spPr>
        <p:txBody>
          <a:bodyPr>
            <a:normAutofit lnSpcReduction="10000"/>
          </a:bodyPr>
          <a:lstStyle/>
          <a:p>
            <a:r>
              <a:rPr lang="en-US" sz="2400" b="1" dirty="0" smtClean="0">
                <a:solidFill>
                  <a:schemeClr val="accent1">
                    <a:lumMod val="75000"/>
                  </a:schemeClr>
                </a:solidFill>
              </a:rPr>
              <a:t>RX Low Battery Interval(s) </a:t>
            </a:r>
            <a:r>
              <a:rPr lang="en-US" sz="2400" dirty="0" smtClean="0">
                <a:solidFill>
                  <a:schemeClr val="tx1"/>
                </a:solidFill>
              </a:rPr>
              <a:t>– </a:t>
            </a:r>
            <a:r>
              <a:rPr lang="en-US" sz="2400" dirty="0">
                <a:solidFill>
                  <a:schemeClr val="tx1"/>
                </a:solidFill>
              </a:rPr>
              <a:t>The Receive (RX) Low Battery tone is an alert tone that sounds when the radio’s low battery </a:t>
            </a:r>
            <a:r>
              <a:rPr lang="en-US" sz="2400" dirty="0" smtClean="0">
                <a:solidFill>
                  <a:schemeClr val="tx1"/>
                </a:solidFill>
              </a:rPr>
              <a:t>threshold is </a:t>
            </a:r>
            <a:r>
              <a:rPr lang="en-US" sz="2400" dirty="0">
                <a:solidFill>
                  <a:schemeClr val="tx1"/>
                </a:solidFill>
              </a:rPr>
              <a:t>reached while a call is being received, or while the radio is in idle mode. The RX Low Battery </a:t>
            </a:r>
            <a:r>
              <a:rPr lang="en-US" sz="2400" dirty="0" smtClean="0">
                <a:solidFill>
                  <a:schemeClr val="tx1"/>
                </a:solidFill>
              </a:rPr>
              <a:t>Interval sets </a:t>
            </a:r>
            <a:r>
              <a:rPr lang="en-US" sz="2400" dirty="0">
                <a:solidFill>
                  <a:schemeClr val="tx1"/>
                </a:solidFill>
              </a:rPr>
              <a:t>the interval for the generation of this tone. This is a radio-wide feature.</a:t>
            </a:r>
            <a:endParaRPr lang="en-US" sz="2400" dirty="0" smtClean="0">
              <a:solidFill>
                <a:schemeClr val="tx1"/>
              </a:solidFill>
            </a:endParaRPr>
          </a:p>
          <a:p>
            <a:r>
              <a:rPr lang="en-US" sz="2400" b="1" dirty="0" smtClean="0">
                <a:solidFill>
                  <a:schemeClr val="accent1">
                    <a:lumMod val="75000"/>
                  </a:schemeClr>
                </a:solidFill>
              </a:rPr>
              <a:t>PC Programming Password </a:t>
            </a:r>
            <a:r>
              <a:rPr lang="en-US" sz="2400" dirty="0" smtClean="0">
                <a:solidFill>
                  <a:schemeClr val="tx1"/>
                </a:solidFill>
              </a:rPr>
              <a:t>– Set the Programming password. If enabled, the right password will be required to be entered while reading from or writing to the radio.</a:t>
            </a:r>
          </a:p>
          <a:p>
            <a:r>
              <a:rPr lang="en-US" sz="2400" b="1" dirty="0" smtClean="0">
                <a:solidFill>
                  <a:schemeClr val="accent1">
                    <a:lumMod val="75000"/>
                  </a:schemeClr>
                </a:solidFill>
              </a:rPr>
              <a:t>Radio Program Password </a:t>
            </a:r>
            <a:r>
              <a:rPr lang="en-US" sz="2400" dirty="0" smtClean="0">
                <a:solidFill>
                  <a:schemeClr val="tx1"/>
                </a:solidFill>
              </a:rPr>
              <a:t>– When set you will need to enter this password into the radio before you can access the radio menu items. “00000000” disables the feature. This is a radio-wide feature. </a:t>
            </a:r>
          </a:p>
          <a:p>
            <a:r>
              <a:rPr lang="en-US" sz="2400" b="1" dirty="0" smtClean="0">
                <a:solidFill>
                  <a:schemeClr val="accent1">
                    <a:lumMod val="75000"/>
                  </a:schemeClr>
                </a:solidFill>
              </a:rPr>
              <a:t>Back Light Time(s)</a:t>
            </a:r>
            <a:r>
              <a:rPr lang="en-US" sz="2400" dirty="0" smtClean="0"/>
              <a:t> </a:t>
            </a:r>
            <a:r>
              <a:rPr lang="en-US" sz="2400" dirty="0" smtClean="0">
                <a:solidFill>
                  <a:schemeClr val="tx1"/>
                </a:solidFill>
              </a:rPr>
              <a:t>– Sets the default backlight duration time. This is a radio-wide feature.</a:t>
            </a:r>
          </a:p>
          <a:p>
            <a:endParaRPr lang="en-US" sz="2400" dirty="0" smtClean="0">
              <a:solidFill>
                <a:schemeClr val="tx1"/>
              </a:solidFill>
            </a:endParaRPr>
          </a:p>
          <a:p>
            <a:endParaRPr lang="en-US" sz="2400" dirty="0" smtClean="0"/>
          </a:p>
        </p:txBody>
      </p:sp>
    </p:spTree>
    <p:extLst>
      <p:ext uri="{BB962C8B-B14F-4D97-AF65-F5344CB8AC3E}">
        <p14:creationId xmlns:p14="http://schemas.microsoft.com/office/powerpoint/2010/main" val="15075391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General Setting cont.</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5894613"/>
          </a:xfrm>
        </p:spPr>
        <p:txBody>
          <a:bodyPr>
            <a:normAutofit/>
          </a:bodyPr>
          <a:lstStyle/>
          <a:p>
            <a:r>
              <a:rPr lang="en-US" sz="2400" b="1" dirty="0" smtClean="0">
                <a:solidFill>
                  <a:schemeClr val="accent1">
                    <a:lumMod val="75000"/>
                  </a:schemeClr>
                </a:solidFill>
              </a:rPr>
              <a:t>Set Keypad Lock Time(s) </a:t>
            </a:r>
            <a:r>
              <a:rPr lang="en-US" sz="2400" dirty="0" smtClean="0">
                <a:solidFill>
                  <a:schemeClr val="tx1"/>
                </a:solidFill>
              </a:rPr>
              <a:t>-  Sets the time to wait before locking the keypad. This is a radio wide feature.</a:t>
            </a:r>
          </a:p>
          <a:p>
            <a:r>
              <a:rPr lang="en-US" sz="2400" b="1" dirty="0" smtClean="0">
                <a:solidFill>
                  <a:schemeClr val="accent1">
                    <a:lumMod val="75000"/>
                  </a:schemeClr>
                </a:solidFill>
              </a:rPr>
              <a:t>Disable All LEDS </a:t>
            </a:r>
            <a:r>
              <a:rPr lang="en-US" sz="2400" dirty="0" smtClean="0">
                <a:solidFill>
                  <a:schemeClr val="tx1"/>
                </a:solidFill>
              </a:rPr>
              <a:t>- </a:t>
            </a:r>
            <a:r>
              <a:rPr lang="en-US" sz="2400" dirty="0">
                <a:solidFill>
                  <a:schemeClr val="tx1"/>
                </a:solidFill>
              </a:rPr>
              <a:t>Turns off all LEDs during radio power up </a:t>
            </a:r>
            <a:r>
              <a:rPr lang="en-US" sz="2400" dirty="0" smtClean="0">
                <a:solidFill>
                  <a:schemeClr val="tx1"/>
                </a:solidFill>
              </a:rPr>
              <a:t>and </a:t>
            </a:r>
            <a:r>
              <a:rPr lang="en-US" sz="2400" dirty="0">
                <a:solidFill>
                  <a:schemeClr val="tx1"/>
                </a:solidFill>
              </a:rPr>
              <a:t>while radio is in use. All LEDs </a:t>
            </a:r>
            <a:r>
              <a:rPr lang="en-US" sz="2400" dirty="0" smtClean="0">
                <a:solidFill>
                  <a:schemeClr val="tx1"/>
                </a:solidFill>
              </a:rPr>
              <a:t>are disabled </a:t>
            </a:r>
            <a:r>
              <a:rPr lang="en-US" sz="2400" dirty="0">
                <a:solidFill>
                  <a:schemeClr val="tx1"/>
                </a:solidFill>
              </a:rPr>
              <a:t>including the backlight and power up LED, regardless of the backlight setting. This is </a:t>
            </a:r>
            <a:r>
              <a:rPr lang="en-US" sz="2400" dirty="0" smtClean="0">
                <a:solidFill>
                  <a:schemeClr val="tx1"/>
                </a:solidFill>
              </a:rPr>
              <a:t>a radio-wide </a:t>
            </a:r>
            <a:r>
              <a:rPr lang="en-US" sz="2400" dirty="0">
                <a:solidFill>
                  <a:schemeClr val="tx1"/>
                </a:solidFill>
              </a:rPr>
              <a:t>feature.</a:t>
            </a:r>
            <a:endParaRPr lang="en-US" sz="2400" dirty="0" smtClean="0">
              <a:solidFill>
                <a:schemeClr val="tx1"/>
              </a:solidFill>
            </a:endParaRPr>
          </a:p>
          <a:p>
            <a:endParaRPr lang="en-US" sz="2400" dirty="0" smtClean="0"/>
          </a:p>
          <a:p>
            <a:endParaRPr lang="en-US" sz="2400" dirty="0" smtClean="0"/>
          </a:p>
          <a:p>
            <a:endParaRPr lang="en-US" sz="2400" dirty="0" smtClean="0"/>
          </a:p>
        </p:txBody>
      </p:sp>
    </p:spTree>
    <p:extLst>
      <p:ext uri="{BB962C8B-B14F-4D97-AF65-F5344CB8AC3E}">
        <p14:creationId xmlns:p14="http://schemas.microsoft.com/office/powerpoint/2010/main" val="22984424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General Setting - Save</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5894613"/>
          </a:xfrm>
        </p:spPr>
        <p:txBody>
          <a:bodyPr>
            <a:normAutofit/>
          </a:bodyPr>
          <a:lstStyle/>
          <a:p>
            <a:r>
              <a:rPr lang="en-US" sz="2400" b="1" dirty="0" smtClean="0">
                <a:solidFill>
                  <a:schemeClr val="accent1">
                    <a:lumMod val="75000"/>
                  </a:schemeClr>
                </a:solidFill>
              </a:rPr>
              <a:t>Save Preamble</a:t>
            </a:r>
            <a:r>
              <a:rPr lang="en-US" sz="2400" dirty="0" smtClean="0"/>
              <a:t> </a:t>
            </a:r>
            <a:r>
              <a:rPr lang="en-US" sz="2400" dirty="0" smtClean="0">
                <a:solidFill>
                  <a:schemeClr val="tx1"/>
                </a:solidFill>
              </a:rPr>
              <a:t>– This feature enables or disables the battery saver preamble. The radio sends a preamble before each transmission to enhance the ability of receiving radios in battery saver mode to synchronize in preparation for transmissions; reducing the occurrence of late-entry. It is recommended that all radios in a system share the same setting for this field. This is a radio-wide feature.</a:t>
            </a:r>
          </a:p>
          <a:p>
            <a:r>
              <a:rPr lang="en-US" sz="2400" b="1" dirty="0" smtClean="0">
                <a:solidFill>
                  <a:schemeClr val="accent1">
                    <a:lumMod val="75000"/>
                  </a:schemeClr>
                </a:solidFill>
              </a:rPr>
              <a:t>Save Mode Receive</a:t>
            </a:r>
            <a:r>
              <a:rPr lang="en-US" sz="2400" dirty="0" smtClean="0"/>
              <a:t> </a:t>
            </a:r>
            <a:r>
              <a:rPr lang="en-US" sz="2400" dirty="0" smtClean="0">
                <a:solidFill>
                  <a:schemeClr val="tx1"/>
                </a:solidFill>
              </a:rPr>
              <a:t>– Enabling this feature causes an idle radio to automatically enter battery saver mode where it places certain radio functions on standby. After a certain duration or when there is any user button action, the radio returns to normal operation and checks the channel for incoming calls. If no calls are detected, it returns to battery saver mode.</a:t>
            </a:r>
          </a:p>
        </p:txBody>
      </p:sp>
    </p:spTree>
    <p:extLst>
      <p:ext uri="{BB962C8B-B14F-4D97-AF65-F5344CB8AC3E}">
        <p14:creationId xmlns:p14="http://schemas.microsoft.com/office/powerpoint/2010/main" val="36540149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General Setting - Save cont.</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5894614"/>
          </a:xfrm>
        </p:spPr>
        <p:txBody>
          <a:bodyPr>
            <a:normAutofit lnSpcReduction="10000"/>
          </a:bodyPr>
          <a:lstStyle/>
          <a:p>
            <a:pPr marL="0" indent="0">
              <a:buNone/>
            </a:pPr>
            <a:r>
              <a:rPr lang="en-US" sz="2400" dirty="0" smtClean="0">
                <a:solidFill>
                  <a:schemeClr val="tx1"/>
                </a:solidFill>
              </a:rPr>
              <a:t>While results vary across battery chemistry and user conditions, battery saver can deliver about a 10% improvement in battery life, but will also cause a delay in response time. When this feature is enabled, it is important to note that for the transmitting radios, there will be a slight delay in call setup (in the range of milliseconds) when pressing the PTT button. For the receiving radios, there may be an increase in late entry due to radios in battery saver mode having less opportunity to synchronize. This may cause the radios to miss the initial second of some audio transmissions in poor RF conditions. This, however, will not be experienced in good RF coverage. Although they are important to note, these delays are considered minor versus the improved battery life, therefore it is recommended to enable battery saver mode for all radios. This is a radio-wide feature.</a:t>
            </a:r>
          </a:p>
        </p:txBody>
      </p:sp>
    </p:spTree>
    <p:extLst>
      <p:ext uri="{BB962C8B-B14F-4D97-AF65-F5344CB8AC3E}">
        <p14:creationId xmlns:p14="http://schemas.microsoft.com/office/powerpoint/2010/main" val="27266483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General Setting - Alert Tone</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5894614"/>
          </a:xfrm>
        </p:spPr>
        <p:txBody>
          <a:bodyPr>
            <a:noAutofit/>
          </a:bodyPr>
          <a:lstStyle/>
          <a:p>
            <a:r>
              <a:rPr lang="en-US" sz="2400" b="1" dirty="0" smtClean="0">
                <a:solidFill>
                  <a:schemeClr val="accent1">
                    <a:lumMod val="75000"/>
                  </a:schemeClr>
                </a:solidFill>
              </a:rPr>
              <a:t>Disable All Tone </a:t>
            </a:r>
            <a:r>
              <a:rPr lang="en-US" sz="2400" dirty="0" smtClean="0">
                <a:solidFill>
                  <a:schemeClr val="tx1"/>
                </a:solidFill>
              </a:rPr>
              <a:t>– Checking this box will disable ALL tones radio wide. Leave un-checked for tones.</a:t>
            </a:r>
          </a:p>
          <a:p>
            <a:r>
              <a:rPr lang="en-US" sz="2400" b="1" dirty="0" smtClean="0">
                <a:solidFill>
                  <a:schemeClr val="accent1">
                    <a:lumMod val="75000"/>
                  </a:schemeClr>
                </a:solidFill>
              </a:rPr>
              <a:t>CH Free Indication Tone </a:t>
            </a:r>
            <a:r>
              <a:rPr lang="en-US" sz="2400" dirty="0" smtClean="0">
                <a:solidFill>
                  <a:schemeClr val="tx1"/>
                </a:solidFill>
              </a:rPr>
              <a:t>– This feature sounds an alert tone when a voice call ends. It also sounds when the voice call is interrupted on the current channel, for example, by interruptions caused by a third radio making an impolite call or sending an emergency alarm. </a:t>
            </a:r>
            <a:r>
              <a:rPr lang="en-US" sz="2400" dirty="0">
                <a:solidFill>
                  <a:schemeClr val="tx1"/>
                </a:solidFill>
              </a:rPr>
              <a:t>However, this tone does not sound if the interruption </a:t>
            </a:r>
            <a:r>
              <a:rPr lang="en-US" sz="2400" dirty="0" smtClean="0">
                <a:solidFill>
                  <a:schemeClr val="tx1"/>
                </a:solidFill>
              </a:rPr>
              <a:t>is caused </a:t>
            </a:r>
            <a:r>
              <a:rPr lang="en-US" sz="2400" dirty="0">
                <a:solidFill>
                  <a:schemeClr val="tx1"/>
                </a:solidFill>
              </a:rPr>
              <a:t>by a corrupted radio signal. Voice calls include Group Call, Private Call, All Call, </a:t>
            </a:r>
            <a:r>
              <a:rPr lang="en-US" sz="2400" dirty="0" smtClean="0">
                <a:solidFill>
                  <a:schemeClr val="tx1"/>
                </a:solidFill>
              </a:rPr>
              <a:t>and Emergency </a:t>
            </a:r>
            <a:r>
              <a:rPr lang="en-US" sz="2400" dirty="0">
                <a:solidFill>
                  <a:schemeClr val="tx1"/>
                </a:solidFill>
              </a:rPr>
              <a:t>Call. A voice call ends when the user of the calling radio releases the Push-To-Talk (</a:t>
            </a:r>
            <a:r>
              <a:rPr lang="en-US" sz="2400" dirty="0" smtClean="0">
                <a:solidFill>
                  <a:schemeClr val="tx1"/>
                </a:solidFill>
              </a:rPr>
              <a:t>PTT) button</a:t>
            </a:r>
            <a:r>
              <a:rPr lang="en-US" sz="2400" dirty="0">
                <a:solidFill>
                  <a:schemeClr val="tx1"/>
                </a:solidFill>
              </a:rPr>
              <a:t>, regardless of hang time. This feature alerts the receiving radio that the channel is available </a:t>
            </a:r>
            <a:r>
              <a:rPr lang="en-US" sz="2400" dirty="0" smtClean="0">
                <a:solidFill>
                  <a:schemeClr val="tx1"/>
                </a:solidFill>
              </a:rPr>
              <a:t>for him/her </a:t>
            </a:r>
            <a:r>
              <a:rPr lang="en-US" sz="2400" dirty="0">
                <a:solidFill>
                  <a:schemeClr val="tx1"/>
                </a:solidFill>
              </a:rPr>
              <a:t>to respond producing a smoother flow of conversation. </a:t>
            </a:r>
            <a:endParaRPr lang="en-US" sz="2400" dirty="0" smtClean="0">
              <a:solidFill>
                <a:schemeClr val="tx1"/>
              </a:solidFill>
            </a:endParaRPr>
          </a:p>
        </p:txBody>
      </p:sp>
    </p:spTree>
    <p:extLst>
      <p:ext uri="{BB962C8B-B14F-4D97-AF65-F5344CB8AC3E}">
        <p14:creationId xmlns:p14="http://schemas.microsoft.com/office/powerpoint/2010/main" val="23819349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General Setting - Alert Tone cont.</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5894614"/>
          </a:xfrm>
        </p:spPr>
        <p:txBody>
          <a:bodyPr>
            <a:noAutofit/>
          </a:bodyPr>
          <a:lstStyle/>
          <a:p>
            <a:pPr marL="0" indent="0">
              <a:buNone/>
            </a:pPr>
            <a:r>
              <a:rPr lang="en-US" sz="2400" dirty="0" smtClean="0">
                <a:solidFill>
                  <a:schemeClr val="tx1"/>
                </a:solidFill>
              </a:rPr>
              <a:t>This </a:t>
            </a:r>
            <a:r>
              <a:rPr lang="en-US" sz="2400" dirty="0">
                <a:solidFill>
                  <a:schemeClr val="tx1"/>
                </a:solidFill>
              </a:rPr>
              <a:t>alert tone does not sound at the end of a Remote </a:t>
            </a:r>
            <a:r>
              <a:rPr lang="en-US" sz="2400" dirty="0" smtClean="0">
                <a:solidFill>
                  <a:schemeClr val="tx1"/>
                </a:solidFill>
              </a:rPr>
              <a:t>Monitor </a:t>
            </a:r>
            <a:r>
              <a:rPr lang="en-US" sz="2400" dirty="0">
                <a:solidFill>
                  <a:schemeClr val="tx1"/>
                </a:solidFill>
              </a:rPr>
              <a:t>transmission, or during Priority Scan when the </a:t>
            </a:r>
            <a:r>
              <a:rPr lang="en-US" sz="2400" dirty="0" smtClean="0">
                <a:solidFill>
                  <a:schemeClr val="tx1"/>
                </a:solidFill>
              </a:rPr>
              <a:t>voice </a:t>
            </a:r>
            <a:r>
              <a:rPr lang="en-US" sz="2400" dirty="0">
                <a:solidFill>
                  <a:schemeClr val="tx1"/>
                </a:solidFill>
              </a:rPr>
              <a:t>call ends while the radio is sampling the priority </a:t>
            </a:r>
            <a:r>
              <a:rPr lang="en-US" sz="2400" dirty="0" smtClean="0">
                <a:solidFill>
                  <a:schemeClr val="tx1"/>
                </a:solidFill>
              </a:rPr>
              <a:t>channel(s</a:t>
            </a:r>
            <a:r>
              <a:rPr lang="en-US" sz="2400" dirty="0">
                <a:solidFill>
                  <a:schemeClr val="tx1"/>
                </a:solidFill>
              </a:rPr>
              <a:t>). This is a radio-wide feature.</a:t>
            </a:r>
          </a:p>
          <a:p>
            <a:r>
              <a:rPr lang="en-US" sz="2400" b="1" dirty="0" smtClean="0">
                <a:solidFill>
                  <a:schemeClr val="accent1">
                    <a:lumMod val="75000"/>
                  </a:schemeClr>
                </a:solidFill>
              </a:rPr>
              <a:t>Talk Permit Tone</a:t>
            </a:r>
            <a:r>
              <a:rPr lang="en-US" sz="2400" dirty="0" smtClean="0"/>
              <a:t> </a:t>
            </a:r>
            <a:r>
              <a:rPr lang="en-US" sz="2400" dirty="0" smtClean="0">
                <a:solidFill>
                  <a:schemeClr val="tx1"/>
                </a:solidFill>
              </a:rPr>
              <a:t>– This alert tone sounds after the PTT button is pressed and the radio is able to transmit on the channel. This is the prompt to begin speaking. This feature can be enabled for digital, analog, or both modes. This is a radio-wide feature.</a:t>
            </a:r>
          </a:p>
          <a:p>
            <a:r>
              <a:rPr lang="en-US" sz="2400" b="1" dirty="0" smtClean="0">
                <a:solidFill>
                  <a:schemeClr val="accent1">
                    <a:lumMod val="75000"/>
                  </a:schemeClr>
                </a:solidFill>
              </a:rPr>
              <a:t>Call Alert Tone Duration(s) </a:t>
            </a:r>
            <a:r>
              <a:rPr lang="en-US" sz="2400" dirty="0" smtClean="0">
                <a:solidFill>
                  <a:schemeClr val="tx1"/>
                </a:solidFill>
              </a:rPr>
              <a:t>-  </a:t>
            </a:r>
            <a:r>
              <a:rPr lang="en-US" sz="2400" dirty="0">
                <a:solidFill>
                  <a:schemeClr val="tx1"/>
                </a:solidFill>
              </a:rPr>
              <a:t>Configures the call alert tone sound duration for the radio decoding of the digital/MDC/QCII </a:t>
            </a:r>
            <a:r>
              <a:rPr lang="en-US" sz="2400" dirty="0" smtClean="0">
                <a:solidFill>
                  <a:schemeClr val="tx1"/>
                </a:solidFill>
              </a:rPr>
              <a:t>selective call </a:t>
            </a:r>
            <a:r>
              <a:rPr lang="en-US" sz="2400" dirty="0">
                <a:solidFill>
                  <a:schemeClr val="tx1"/>
                </a:solidFill>
              </a:rPr>
              <a:t>alert. This is a radio-wide </a:t>
            </a:r>
            <a:r>
              <a:rPr lang="en-US" sz="2400" dirty="0" smtClean="0">
                <a:solidFill>
                  <a:schemeClr val="tx1"/>
                </a:solidFill>
              </a:rPr>
              <a:t>feature. If </a:t>
            </a:r>
            <a:r>
              <a:rPr lang="en-US" sz="2400" dirty="0">
                <a:solidFill>
                  <a:schemeClr val="tx1"/>
                </a:solidFill>
              </a:rPr>
              <a:t>the </a:t>
            </a:r>
            <a:r>
              <a:rPr lang="en-US" sz="2400" dirty="0" smtClean="0">
                <a:solidFill>
                  <a:schemeClr val="tx1"/>
                </a:solidFill>
              </a:rPr>
              <a:t>‘Continue</a:t>
            </a:r>
            <a:r>
              <a:rPr lang="en-US" sz="2400" dirty="0">
                <a:solidFill>
                  <a:schemeClr val="tx1"/>
                </a:solidFill>
              </a:rPr>
              <a:t>’ option is selected, the call alert tone will continuously sound until the user cancels </a:t>
            </a:r>
            <a:r>
              <a:rPr lang="en-US" sz="2400" dirty="0" smtClean="0">
                <a:solidFill>
                  <a:schemeClr val="tx1"/>
                </a:solidFill>
              </a:rPr>
              <a:t>the call </a:t>
            </a:r>
            <a:r>
              <a:rPr lang="en-US" sz="2400" dirty="0">
                <a:solidFill>
                  <a:schemeClr val="tx1"/>
                </a:solidFill>
              </a:rPr>
              <a:t>alert indication.</a:t>
            </a:r>
            <a:endParaRPr lang="en-US" sz="2400" dirty="0" smtClean="0">
              <a:solidFill>
                <a:schemeClr val="tx1"/>
              </a:solidFill>
            </a:endParaRPr>
          </a:p>
          <a:p>
            <a:endParaRPr lang="en-US" sz="2400" dirty="0" smtClean="0"/>
          </a:p>
        </p:txBody>
      </p:sp>
    </p:spTree>
    <p:extLst>
      <p:ext uri="{BB962C8B-B14F-4D97-AF65-F5344CB8AC3E}">
        <p14:creationId xmlns:p14="http://schemas.microsoft.com/office/powerpoint/2010/main" val="10309391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General Setting - Scan</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5894614"/>
          </a:xfrm>
        </p:spPr>
        <p:txBody>
          <a:bodyPr>
            <a:noAutofit/>
          </a:bodyPr>
          <a:lstStyle/>
          <a:p>
            <a:r>
              <a:rPr lang="en-US" sz="2400" b="1" dirty="0" smtClean="0">
                <a:solidFill>
                  <a:schemeClr val="accent1">
                    <a:lumMod val="75000"/>
                  </a:schemeClr>
                </a:solidFill>
              </a:rPr>
              <a:t>Scan Digital Hang Time(</a:t>
            </a:r>
            <a:r>
              <a:rPr lang="en-US" sz="2400" b="1" dirty="0" err="1" smtClean="0">
                <a:solidFill>
                  <a:schemeClr val="accent1">
                    <a:lumMod val="75000"/>
                  </a:schemeClr>
                </a:solidFill>
              </a:rPr>
              <a:t>ms</a:t>
            </a:r>
            <a:r>
              <a:rPr lang="en-US" sz="2400" b="1" dirty="0" smtClean="0">
                <a:solidFill>
                  <a:schemeClr val="accent1">
                    <a:lumMod val="75000"/>
                  </a:schemeClr>
                </a:solidFill>
              </a:rPr>
              <a:t>) </a:t>
            </a:r>
            <a:r>
              <a:rPr lang="en-US" sz="2400" dirty="0" smtClean="0">
                <a:solidFill>
                  <a:schemeClr val="tx1"/>
                </a:solidFill>
              </a:rPr>
              <a:t>– sets the time the radio will remain on a scan list member following the end of the channel activity. The hang time prevents the radio from resuming scanning until the conclusion of the response to the initial call. The timer starts at the end of the transmission and resets whenever a valid activity is detected on the channel during the hang time.</a:t>
            </a:r>
          </a:p>
          <a:p>
            <a:r>
              <a:rPr lang="en-US" sz="2400" b="1" dirty="0" smtClean="0">
                <a:solidFill>
                  <a:schemeClr val="accent1">
                    <a:lumMod val="75000"/>
                  </a:schemeClr>
                </a:solidFill>
              </a:rPr>
              <a:t>Scan Analog Hang Time </a:t>
            </a:r>
            <a:r>
              <a:rPr lang="en-US" sz="2400" dirty="0" smtClean="0">
                <a:solidFill>
                  <a:schemeClr val="tx1"/>
                </a:solidFill>
              </a:rPr>
              <a:t>– same as Scan Digital Hang Time above.</a:t>
            </a:r>
          </a:p>
          <a:p>
            <a:endParaRPr lang="en-US" sz="2400" dirty="0" smtClean="0"/>
          </a:p>
        </p:txBody>
      </p:sp>
    </p:spTree>
    <p:extLst>
      <p:ext uri="{BB962C8B-B14F-4D97-AF65-F5344CB8AC3E}">
        <p14:creationId xmlns:p14="http://schemas.microsoft.com/office/powerpoint/2010/main" val="24983260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General Setting – Lone Worker</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5894614"/>
          </a:xfrm>
        </p:spPr>
        <p:txBody>
          <a:bodyPr>
            <a:noAutofit/>
          </a:bodyPr>
          <a:lstStyle/>
          <a:p>
            <a:r>
              <a:rPr lang="en-US" sz="2400" b="1" dirty="0" smtClean="0">
                <a:solidFill>
                  <a:schemeClr val="accent1">
                    <a:lumMod val="75000"/>
                  </a:schemeClr>
                </a:solidFill>
              </a:rPr>
              <a:t>Lone Worker Response Time(min) </a:t>
            </a:r>
            <a:r>
              <a:rPr lang="en-US" sz="2400" dirty="0" smtClean="0">
                <a:solidFill>
                  <a:schemeClr val="tx1"/>
                </a:solidFill>
              </a:rPr>
              <a:t>– </a:t>
            </a:r>
            <a:r>
              <a:rPr lang="en-US" sz="2400" dirty="0">
                <a:solidFill>
                  <a:schemeClr val="tx1"/>
                </a:solidFill>
              </a:rPr>
              <a:t>This timer defines the time period after which the radio will sound Lone Worker </a:t>
            </a:r>
            <a:r>
              <a:rPr lang="en-US" sz="2400" dirty="0" smtClean="0">
                <a:solidFill>
                  <a:schemeClr val="tx1"/>
                </a:solidFill>
              </a:rPr>
              <a:t>alert. The </a:t>
            </a:r>
            <a:r>
              <a:rPr lang="en-US" sz="2400" dirty="0">
                <a:solidFill>
                  <a:schemeClr val="tx1"/>
                </a:solidFill>
              </a:rPr>
              <a:t>Lone Worker must respond to this alert, by pressing any button, within the time period set for </a:t>
            </a:r>
            <a:r>
              <a:rPr lang="en-US" sz="2400" dirty="0" smtClean="0">
                <a:solidFill>
                  <a:schemeClr val="tx1"/>
                </a:solidFill>
              </a:rPr>
              <a:t>the Lone </a:t>
            </a:r>
            <a:r>
              <a:rPr lang="en-US" sz="2400" dirty="0">
                <a:solidFill>
                  <a:schemeClr val="tx1"/>
                </a:solidFill>
              </a:rPr>
              <a:t>Worker Reminder Time, otherwise the radio will go into emergency operation. Once a button </a:t>
            </a:r>
            <a:r>
              <a:rPr lang="en-US" sz="2400" dirty="0" smtClean="0">
                <a:solidFill>
                  <a:schemeClr val="tx1"/>
                </a:solidFill>
              </a:rPr>
              <a:t>is pressed </a:t>
            </a:r>
            <a:r>
              <a:rPr lang="en-US" sz="2400" dirty="0">
                <a:solidFill>
                  <a:schemeClr val="tx1"/>
                </a:solidFill>
              </a:rPr>
              <a:t>the timer is </a:t>
            </a:r>
            <a:r>
              <a:rPr lang="en-US" sz="2400" dirty="0" smtClean="0">
                <a:solidFill>
                  <a:schemeClr val="tx1"/>
                </a:solidFill>
              </a:rPr>
              <a:t>reset. This </a:t>
            </a:r>
            <a:r>
              <a:rPr lang="en-US" sz="2400" dirty="0">
                <a:solidFill>
                  <a:schemeClr val="tx1"/>
                </a:solidFill>
              </a:rPr>
              <a:t>operating mode may be enabled/disabled by the user if a button has been programmed for </a:t>
            </a:r>
            <a:r>
              <a:rPr lang="en-US" sz="2400" dirty="0" smtClean="0">
                <a:solidFill>
                  <a:schemeClr val="tx1"/>
                </a:solidFill>
              </a:rPr>
              <a:t>Lone Worker, or on </a:t>
            </a:r>
            <a:r>
              <a:rPr lang="en-US" sz="2400" dirty="0">
                <a:solidFill>
                  <a:schemeClr val="tx1"/>
                </a:solidFill>
              </a:rPr>
              <a:t>channel </a:t>
            </a:r>
            <a:r>
              <a:rPr lang="en-US" sz="2400" dirty="0" smtClean="0">
                <a:solidFill>
                  <a:schemeClr val="tx1"/>
                </a:solidFill>
              </a:rPr>
              <a:t>change. This </a:t>
            </a:r>
            <a:r>
              <a:rPr lang="en-US" sz="2400" dirty="0">
                <a:solidFill>
                  <a:schemeClr val="tx1"/>
                </a:solidFill>
              </a:rPr>
              <a:t>timer can be set from 1 to 255 minutes in 1-minute steps.</a:t>
            </a:r>
            <a:endParaRPr lang="en-US" sz="2400" dirty="0" smtClean="0">
              <a:solidFill>
                <a:schemeClr val="tx1"/>
              </a:solidFill>
            </a:endParaRPr>
          </a:p>
          <a:p>
            <a:r>
              <a:rPr lang="en-US" sz="2400" b="1" dirty="0" smtClean="0">
                <a:solidFill>
                  <a:schemeClr val="accent1">
                    <a:lumMod val="75000"/>
                  </a:schemeClr>
                </a:solidFill>
              </a:rPr>
              <a:t>Lone Worker Reminder Time(s) </a:t>
            </a:r>
            <a:r>
              <a:rPr lang="en-US" sz="2400" dirty="0" smtClean="0">
                <a:solidFill>
                  <a:schemeClr val="tx1"/>
                </a:solidFill>
              </a:rPr>
              <a:t>– </a:t>
            </a:r>
            <a:r>
              <a:rPr lang="en-US" sz="2400" dirty="0">
                <a:solidFill>
                  <a:schemeClr val="tx1"/>
                </a:solidFill>
              </a:rPr>
              <a:t>This timer is used to set the time period for which the Lone Worker alert will sound</a:t>
            </a:r>
            <a:r>
              <a:rPr lang="en-US" sz="2400" dirty="0" smtClean="0">
                <a:solidFill>
                  <a:schemeClr val="tx1"/>
                </a:solidFill>
              </a:rPr>
              <a:t>. After </a:t>
            </a:r>
            <a:r>
              <a:rPr lang="en-US" sz="2400" dirty="0">
                <a:solidFill>
                  <a:schemeClr val="tx1"/>
                </a:solidFill>
              </a:rPr>
              <a:t>this period </a:t>
            </a:r>
            <a:r>
              <a:rPr lang="en-US" sz="2400" dirty="0" smtClean="0">
                <a:solidFill>
                  <a:schemeClr val="tx1"/>
                </a:solidFill>
              </a:rPr>
              <a:t>the radio </a:t>
            </a:r>
            <a:r>
              <a:rPr lang="en-US" sz="2400" dirty="0">
                <a:solidFill>
                  <a:schemeClr val="tx1"/>
                </a:solidFill>
              </a:rPr>
              <a:t>will go into the emergency mode of </a:t>
            </a:r>
            <a:r>
              <a:rPr lang="en-US" sz="2400" dirty="0" smtClean="0">
                <a:solidFill>
                  <a:schemeClr val="tx1"/>
                </a:solidFill>
              </a:rPr>
              <a:t>operation. This </a:t>
            </a:r>
            <a:r>
              <a:rPr lang="en-US" sz="2400" dirty="0">
                <a:solidFill>
                  <a:schemeClr val="tx1"/>
                </a:solidFill>
              </a:rPr>
              <a:t>timer can be set from 0 to 255 seconds in 1-second steps.</a:t>
            </a:r>
            <a:endParaRPr lang="en-US" sz="2400" dirty="0" smtClean="0">
              <a:solidFill>
                <a:schemeClr val="tx1"/>
              </a:solidFill>
            </a:endParaRPr>
          </a:p>
          <a:p>
            <a:endParaRPr lang="en-US" sz="2400" dirty="0" smtClean="0"/>
          </a:p>
        </p:txBody>
      </p:sp>
    </p:spTree>
    <p:extLst>
      <p:ext uri="{BB962C8B-B14F-4D97-AF65-F5344CB8AC3E}">
        <p14:creationId xmlns:p14="http://schemas.microsoft.com/office/powerpoint/2010/main" val="30587404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General Setting – Power On Password</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5894614"/>
          </a:xfrm>
        </p:spPr>
        <p:txBody>
          <a:bodyPr>
            <a:noAutofit/>
          </a:bodyPr>
          <a:lstStyle/>
          <a:p>
            <a:r>
              <a:rPr lang="en-US" sz="2400" b="1" dirty="0" smtClean="0">
                <a:solidFill>
                  <a:schemeClr val="accent1">
                    <a:lumMod val="75000"/>
                  </a:schemeClr>
                </a:solidFill>
              </a:rPr>
              <a:t>Password and Lock Enable </a:t>
            </a:r>
            <a:r>
              <a:rPr lang="en-US" sz="2400" dirty="0" smtClean="0">
                <a:solidFill>
                  <a:schemeClr val="tx1"/>
                </a:solidFill>
              </a:rPr>
              <a:t>– checking this box enables the Power On Password function.</a:t>
            </a:r>
          </a:p>
          <a:p>
            <a:r>
              <a:rPr lang="en-US" sz="2400" b="1" dirty="0" smtClean="0">
                <a:solidFill>
                  <a:schemeClr val="accent1">
                    <a:lumMod val="75000"/>
                  </a:schemeClr>
                </a:solidFill>
              </a:rPr>
              <a:t>Power On Password </a:t>
            </a:r>
            <a:r>
              <a:rPr lang="en-US" sz="2400" dirty="0" smtClean="0">
                <a:solidFill>
                  <a:schemeClr val="tx1"/>
                </a:solidFill>
              </a:rPr>
              <a:t>– Enter a password to be used for power up. Up to 8 numeric characters are programmable.</a:t>
            </a:r>
          </a:p>
          <a:p>
            <a:endParaRPr lang="en-US" sz="2400" dirty="0" smtClean="0"/>
          </a:p>
        </p:txBody>
      </p:sp>
    </p:spTree>
    <p:extLst>
      <p:ext uri="{BB962C8B-B14F-4D97-AF65-F5344CB8AC3E}">
        <p14:creationId xmlns:p14="http://schemas.microsoft.com/office/powerpoint/2010/main" val="9012981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315686"/>
            <a:ext cx="8596668" cy="812800"/>
          </a:xfrm>
        </p:spPr>
        <p:txBody>
          <a:bodyPr>
            <a:normAutofit/>
          </a:bodyPr>
          <a:lstStyle/>
          <a:p>
            <a:r>
              <a:rPr lang="en-US" dirty="0" smtClean="0">
                <a:solidFill>
                  <a:schemeClr val="accent1">
                    <a:lumMod val="75000"/>
                  </a:schemeClr>
                </a:solidFill>
              </a:rPr>
              <a:t>Basic Concepts – Terminology</a:t>
            </a:r>
            <a:endParaRPr lang="en-US" dirty="0">
              <a:solidFill>
                <a:schemeClr val="accent1">
                  <a:lumMod val="75000"/>
                </a:schemeClr>
              </a:solidFill>
            </a:endParaRPr>
          </a:p>
        </p:txBody>
      </p:sp>
      <p:sp>
        <p:nvSpPr>
          <p:cNvPr id="3" name="Text Placeholder 2"/>
          <p:cNvSpPr>
            <a:spLocks noGrp="1"/>
          </p:cNvSpPr>
          <p:nvPr>
            <p:ph type="body" idx="1"/>
          </p:nvPr>
        </p:nvSpPr>
        <p:spPr>
          <a:xfrm>
            <a:off x="677335" y="1128486"/>
            <a:ext cx="8596668" cy="5729514"/>
          </a:xfrm>
        </p:spPr>
        <p:txBody>
          <a:bodyPr>
            <a:noAutofit/>
          </a:bodyPr>
          <a:lstStyle/>
          <a:p>
            <a:r>
              <a:rPr lang="en-US" sz="2400" b="1" dirty="0" smtClean="0">
                <a:solidFill>
                  <a:schemeClr val="tx1"/>
                </a:solidFill>
              </a:rPr>
              <a:t>TDMA</a:t>
            </a:r>
            <a:r>
              <a:rPr lang="en-US" sz="2400" dirty="0" smtClean="0">
                <a:solidFill>
                  <a:schemeClr val="tx1"/>
                </a:solidFill>
              </a:rPr>
              <a:t> – Time Division Multiple Access. </a:t>
            </a:r>
            <a:r>
              <a:rPr lang="en-US" sz="2400" dirty="0"/>
              <a:t>DMR utilizes digital Time Division Multiple Access </a:t>
            </a:r>
            <a:r>
              <a:rPr lang="en-US" sz="2400" dirty="0" smtClean="0"/>
              <a:t>technology </a:t>
            </a:r>
            <a:r>
              <a:rPr lang="en-US" sz="2400" dirty="0"/>
              <a:t>to divide a 12.5kHz channel </a:t>
            </a:r>
            <a:r>
              <a:rPr lang="en-US" sz="2400" dirty="0" smtClean="0"/>
              <a:t>into two </a:t>
            </a:r>
            <a:r>
              <a:rPr lang="en-US" sz="2400" dirty="0"/>
              <a:t>alternating time </a:t>
            </a:r>
            <a:r>
              <a:rPr lang="en-US" sz="2400" dirty="0" smtClean="0"/>
              <a:t>slots (TS1 &amp; TS2), </a:t>
            </a:r>
            <a:r>
              <a:rPr lang="en-US" sz="2400" dirty="0"/>
              <a:t>with each carrying an individual </a:t>
            </a:r>
            <a:r>
              <a:rPr lang="en-US" sz="2400" dirty="0" smtClean="0"/>
              <a:t>conversation </a:t>
            </a:r>
            <a:r>
              <a:rPr lang="en-US" sz="2400" dirty="0"/>
              <a:t>when operating in Repeater mode.</a:t>
            </a:r>
            <a:endParaRPr lang="en-US" sz="2400" dirty="0" smtClean="0">
              <a:solidFill>
                <a:schemeClr val="tx1"/>
              </a:solidFill>
            </a:endParaRPr>
          </a:p>
          <a:p>
            <a:r>
              <a:rPr lang="en-US" sz="2400" b="1" dirty="0">
                <a:solidFill>
                  <a:schemeClr val="tx1"/>
                </a:solidFill>
              </a:rPr>
              <a:t>Channel </a:t>
            </a:r>
            <a:r>
              <a:rPr lang="en-US" sz="2400" dirty="0">
                <a:solidFill>
                  <a:schemeClr val="tx1"/>
                </a:solidFill>
              </a:rPr>
              <a:t>– Is a specific Talk Group on a specific </a:t>
            </a:r>
            <a:r>
              <a:rPr lang="en-US" sz="2400" dirty="0" smtClean="0">
                <a:solidFill>
                  <a:schemeClr val="tx1"/>
                </a:solidFill>
              </a:rPr>
              <a:t>Timeslot of any repeater. Multiple channels can be assigned to different Zones. There </a:t>
            </a:r>
            <a:r>
              <a:rPr lang="en-US" sz="2400" dirty="0">
                <a:solidFill>
                  <a:schemeClr val="tx1"/>
                </a:solidFill>
              </a:rPr>
              <a:t>are 16 channels available per </a:t>
            </a:r>
            <a:r>
              <a:rPr lang="en-US" sz="2400" dirty="0" smtClean="0">
                <a:solidFill>
                  <a:schemeClr val="tx1"/>
                </a:solidFill>
              </a:rPr>
              <a:t>Zone</a:t>
            </a:r>
            <a:r>
              <a:rPr lang="en-US" sz="2400" dirty="0">
                <a:solidFill>
                  <a:schemeClr val="tx1"/>
                </a:solidFill>
              </a:rPr>
              <a:t>.</a:t>
            </a:r>
          </a:p>
          <a:p>
            <a:r>
              <a:rPr lang="en-US" sz="2400" b="1" dirty="0" smtClean="0">
                <a:solidFill>
                  <a:schemeClr val="tx1"/>
                </a:solidFill>
              </a:rPr>
              <a:t>Radio Wide Feature – </a:t>
            </a:r>
            <a:r>
              <a:rPr lang="en-US" sz="2400" dirty="0" smtClean="0">
                <a:solidFill>
                  <a:schemeClr val="tx1"/>
                </a:solidFill>
              </a:rPr>
              <a:t>Setting this feature affects the radio as a whole.</a:t>
            </a:r>
          </a:p>
          <a:p>
            <a:r>
              <a:rPr lang="en-US" sz="2400" b="1" dirty="0" smtClean="0">
                <a:solidFill>
                  <a:schemeClr val="tx1"/>
                </a:solidFill>
              </a:rPr>
              <a:t>Channel Wide Feature </a:t>
            </a:r>
            <a:r>
              <a:rPr lang="en-US" sz="2400" dirty="0" smtClean="0">
                <a:solidFill>
                  <a:schemeClr val="tx1"/>
                </a:solidFill>
              </a:rPr>
              <a:t>– Setting this feature ONLY affects the channel being programmed. A Channel Wide Feature does not affect operation of the radio as a whole.</a:t>
            </a:r>
          </a:p>
        </p:txBody>
      </p:sp>
    </p:spTree>
    <p:extLst>
      <p:ext uri="{BB962C8B-B14F-4D97-AF65-F5344CB8AC3E}">
        <p14:creationId xmlns:p14="http://schemas.microsoft.com/office/powerpoint/2010/main" val="2035644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General Setting – </a:t>
            </a:r>
            <a:r>
              <a:rPr lang="en-US" dirty="0" err="1" smtClean="0">
                <a:solidFill>
                  <a:schemeClr val="accent1">
                    <a:lumMod val="75000"/>
                  </a:schemeClr>
                </a:solidFill>
              </a:rPr>
              <a:t>Talkaround</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5894614"/>
          </a:xfrm>
        </p:spPr>
        <p:txBody>
          <a:bodyPr>
            <a:noAutofit/>
          </a:bodyPr>
          <a:lstStyle/>
          <a:p>
            <a:r>
              <a:rPr lang="en-US" sz="2400" b="1" dirty="0" smtClean="0">
                <a:solidFill>
                  <a:schemeClr val="accent1">
                    <a:lumMod val="75000"/>
                  </a:schemeClr>
                </a:solidFill>
              </a:rPr>
              <a:t>Group Call Hang Time(</a:t>
            </a:r>
            <a:r>
              <a:rPr lang="en-US" sz="2400" b="1" dirty="0" err="1" smtClean="0">
                <a:solidFill>
                  <a:schemeClr val="accent1">
                    <a:lumMod val="75000"/>
                  </a:schemeClr>
                </a:solidFill>
              </a:rPr>
              <a:t>ms</a:t>
            </a:r>
            <a:r>
              <a:rPr lang="en-US" sz="2400" b="1" dirty="0" smtClean="0">
                <a:solidFill>
                  <a:schemeClr val="accent1">
                    <a:lumMod val="75000"/>
                  </a:schemeClr>
                </a:solidFill>
              </a:rPr>
              <a:t>) </a:t>
            </a:r>
            <a:r>
              <a:rPr lang="en-US" sz="2400" dirty="0" smtClean="0">
                <a:solidFill>
                  <a:schemeClr val="tx1"/>
                </a:solidFill>
              </a:rPr>
              <a:t>– Sets the duration the repeater reserves the channel after the end of a group call transmission. During this time, only members of the Group that the channel is reserved for can transmit. This produces smoother conversation. Maximum 7000 </a:t>
            </a:r>
            <a:r>
              <a:rPr lang="en-US" sz="2400" dirty="0" err="1" smtClean="0">
                <a:solidFill>
                  <a:schemeClr val="tx1"/>
                </a:solidFill>
              </a:rPr>
              <a:t>ms</a:t>
            </a:r>
            <a:r>
              <a:rPr lang="en-US" sz="2400" dirty="0" smtClean="0">
                <a:solidFill>
                  <a:schemeClr val="tx1"/>
                </a:solidFill>
              </a:rPr>
              <a:t>, Minimum 0 </a:t>
            </a:r>
            <a:r>
              <a:rPr lang="en-US" sz="2400" dirty="0" err="1" smtClean="0">
                <a:solidFill>
                  <a:schemeClr val="tx1"/>
                </a:solidFill>
              </a:rPr>
              <a:t>ms</a:t>
            </a:r>
            <a:r>
              <a:rPr lang="en-US" sz="2400" dirty="0" smtClean="0">
                <a:solidFill>
                  <a:schemeClr val="tx1"/>
                </a:solidFill>
              </a:rPr>
              <a:t>, Increment 500 </a:t>
            </a:r>
            <a:r>
              <a:rPr lang="en-US" sz="2400" dirty="0" err="1" smtClean="0">
                <a:solidFill>
                  <a:schemeClr val="tx1"/>
                </a:solidFill>
              </a:rPr>
              <a:t>ms.</a:t>
            </a:r>
            <a:endParaRPr lang="en-US" sz="2400" dirty="0" smtClean="0">
              <a:solidFill>
                <a:schemeClr val="tx1"/>
              </a:solidFill>
            </a:endParaRPr>
          </a:p>
          <a:p>
            <a:r>
              <a:rPr lang="en-US" sz="2400" b="1" dirty="0" smtClean="0">
                <a:solidFill>
                  <a:schemeClr val="accent1">
                    <a:lumMod val="75000"/>
                  </a:schemeClr>
                </a:solidFill>
              </a:rPr>
              <a:t>Private Call Hang Time(</a:t>
            </a:r>
            <a:r>
              <a:rPr lang="en-US" sz="2400" b="1" dirty="0" err="1" smtClean="0">
                <a:solidFill>
                  <a:schemeClr val="accent1">
                    <a:lumMod val="75000"/>
                  </a:schemeClr>
                </a:solidFill>
              </a:rPr>
              <a:t>ms</a:t>
            </a:r>
            <a:r>
              <a:rPr lang="en-US" sz="2400" b="1" dirty="0" smtClean="0">
                <a:solidFill>
                  <a:schemeClr val="accent1">
                    <a:lumMod val="75000"/>
                  </a:schemeClr>
                </a:solidFill>
              </a:rPr>
              <a:t>) </a:t>
            </a:r>
            <a:r>
              <a:rPr lang="en-US" sz="2400" dirty="0" smtClean="0">
                <a:solidFill>
                  <a:schemeClr val="tx1"/>
                </a:solidFill>
              </a:rPr>
              <a:t>– Sets the duration the repeater reserves the channel after the end of a private call transmission. During this time, only the individuals involved in the call that the channel is reserved for can transmit. This produces smoother conversation. The user may want to set a longer hang time than the Group Call Hang Time as an individual tends to take a longer time to reply (talkback) in a Private Call. Maximum 7000 </a:t>
            </a:r>
            <a:r>
              <a:rPr lang="en-US" sz="2400" dirty="0" err="1" smtClean="0">
                <a:solidFill>
                  <a:schemeClr val="tx1"/>
                </a:solidFill>
              </a:rPr>
              <a:t>ms</a:t>
            </a:r>
            <a:r>
              <a:rPr lang="en-US" sz="2400" dirty="0" smtClean="0">
                <a:solidFill>
                  <a:schemeClr val="tx1"/>
                </a:solidFill>
              </a:rPr>
              <a:t>, Minimum 0 </a:t>
            </a:r>
            <a:r>
              <a:rPr lang="en-US" sz="2400" dirty="0" err="1" smtClean="0">
                <a:solidFill>
                  <a:schemeClr val="tx1"/>
                </a:solidFill>
              </a:rPr>
              <a:t>ms</a:t>
            </a:r>
            <a:r>
              <a:rPr lang="en-US" sz="2400" dirty="0" smtClean="0">
                <a:solidFill>
                  <a:schemeClr val="tx1"/>
                </a:solidFill>
              </a:rPr>
              <a:t>, Increment 500 </a:t>
            </a:r>
            <a:r>
              <a:rPr lang="en-US" sz="2400" dirty="0" err="1" smtClean="0">
                <a:solidFill>
                  <a:schemeClr val="tx1"/>
                </a:solidFill>
              </a:rPr>
              <a:t>ms.</a:t>
            </a:r>
            <a:endParaRPr lang="en-US" sz="2400" dirty="0" smtClean="0">
              <a:solidFill>
                <a:schemeClr val="tx1"/>
              </a:solidFill>
            </a:endParaRPr>
          </a:p>
          <a:p>
            <a:endParaRPr lang="en-US" sz="2400" dirty="0" smtClean="0"/>
          </a:p>
        </p:txBody>
      </p:sp>
    </p:spTree>
    <p:extLst>
      <p:ext uri="{BB962C8B-B14F-4D97-AF65-F5344CB8AC3E}">
        <p14:creationId xmlns:p14="http://schemas.microsoft.com/office/powerpoint/2010/main" val="35755077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General Setting – Intro Screen</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5894614"/>
          </a:xfrm>
        </p:spPr>
        <p:txBody>
          <a:bodyPr>
            <a:noAutofit/>
          </a:bodyPr>
          <a:lstStyle/>
          <a:p>
            <a:r>
              <a:rPr lang="en-US" sz="2400" b="1" dirty="0" smtClean="0">
                <a:solidFill>
                  <a:schemeClr val="accent1">
                    <a:lumMod val="75000"/>
                  </a:schemeClr>
                </a:solidFill>
              </a:rPr>
              <a:t>Intro Screen </a:t>
            </a:r>
            <a:r>
              <a:rPr lang="en-US" sz="2400" b="1" dirty="0" smtClean="0">
                <a:solidFill>
                  <a:schemeClr val="tx1"/>
                </a:solidFill>
              </a:rPr>
              <a:t>– </a:t>
            </a:r>
            <a:r>
              <a:rPr lang="en-US" sz="2400" dirty="0" smtClean="0">
                <a:solidFill>
                  <a:schemeClr val="tx1"/>
                </a:solidFill>
              </a:rPr>
              <a:t>Allows you to pick the intro screen displayed when the radio is powered on. The choices are: </a:t>
            </a:r>
          </a:p>
          <a:p>
            <a:pPr marL="0" indent="0">
              <a:buNone/>
            </a:pPr>
            <a:r>
              <a:rPr lang="en-US" sz="2400" b="1" dirty="0" smtClean="0">
                <a:solidFill>
                  <a:schemeClr val="tx1"/>
                </a:solidFill>
              </a:rPr>
              <a:t>Picture</a:t>
            </a:r>
            <a:r>
              <a:rPr lang="en-US" sz="2400" dirty="0" smtClean="0">
                <a:solidFill>
                  <a:schemeClr val="tx1"/>
                </a:solidFill>
              </a:rPr>
              <a:t>: Shows a default picture when powered on.</a:t>
            </a:r>
          </a:p>
          <a:p>
            <a:pPr marL="0" indent="0">
              <a:buNone/>
            </a:pPr>
            <a:r>
              <a:rPr lang="en-US" sz="2400" b="1" dirty="0" smtClean="0">
                <a:solidFill>
                  <a:schemeClr val="tx1"/>
                </a:solidFill>
              </a:rPr>
              <a:t>Char String</a:t>
            </a:r>
            <a:r>
              <a:rPr lang="en-US" sz="2400" dirty="0" smtClean="0">
                <a:solidFill>
                  <a:schemeClr val="tx1"/>
                </a:solidFill>
              </a:rPr>
              <a:t>: Displays up to two lines of (text) characters defined by setting</a:t>
            </a:r>
            <a:r>
              <a:rPr lang="en-US" sz="2400" dirty="0" smtClean="0"/>
              <a:t> </a:t>
            </a:r>
            <a:r>
              <a:rPr lang="en-US" sz="2400" dirty="0" smtClean="0">
                <a:solidFill>
                  <a:schemeClr val="accent1">
                    <a:lumMod val="75000"/>
                  </a:schemeClr>
                </a:solidFill>
              </a:rPr>
              <a:t>Intro Screen Line 1</a:t>
            </a:r>
            <a:r>
              <a:rPr lang="en-US" sz="2400" dirty="0" smtClean="0"/>
              <a:t> </a:t>
            </a:r>
            <a:r>
              <a:rPr lang="en-US" sz="2400" dirty="0" smtClean="0">
                <a:solidFill>
                  <a:schemeClr val="tx1"/>
                </a:solidFill>
              </a:rPr>
              <a:t>and</a:t>
            </a:r>
            <a:r>
              <a:rPr lang="en-US" sz="2400" dirty="0" smtClean="0"/>
              <a:t> </a:t>
            </a:r>
            <a:r>
              <a:rPr lang="en-US" sz="2400" dirty="0" smtClean="0">
                <a:solidFill>
                  <a:schemeClr val="accent1">
                    <a:lumMod val="75000"/>
                  </a:schemeClr>
                </a:solidFill>
              </a:rPr>
              <a:t>Intro Screen Line 2</a:t>
            </a:r>
            <a:r>
              <a:rPr lang="en-US" sz="2400" dirty="0" smtClean="0"/>
              <a:t>. </a:t>
            </a:r>
            <a:r>
              <a:rPr lang="en-US" sz="2400" dirty="0" smtClean="0">
                <a:solidFill>
                  <a:schemeClr val="tx1"/>
                </a:solidFill>
              </a:rPr>
              <a:t>(up to 10 characters max on each line)</a:t>
            </a:r>
          </a:p>
          <a:p>
            <a:pPr marL="0" indent="0">
              <a:buNone/>
            </a:pPr>
            <a:endParaRPr lang="en-US" sz="2400" dirty="0" smtClean="0"/>
          </a:p>
          <a:p>
            <a:endParaRPr lang="en-US" sz="2400" dirty="0" smtClean="0"/>
          </a:p>
        </p:txBody>
      </p:sp>
    </p:spTree>
    <p:extLst>
      <p:ext uri="{BB962C8B-B14F-4D97-AF65-F5344CB8AC3E}">
        <p14:creationId xmlns:p14="http://schemas.microsoft.com/office/powerpoint/2010/main" val="30965419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Menu Item</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5894614"/>
          </a:xfrm>
        </p:spPr>
        <p:txBody>
          <a:bodyPr>
            <a:noAutofit/>
          </a:bodyPr>
          <a:lstStyle/>
          <a:p>
            <a:r>
              <a:rPr lang="en-US" sz="2400" b="1" dirty="0" smtClean="0">
                <a:solidFill>
                  <a:schemeClr val="accent1">
                    <a:lumMod val="75000"/>
                  </a:schemeClr>
                </a:solidFill>
              </a:rPr>
              <a:t>Menu Hang Time(s) </a:t>
            </a:r>
            <a:r>
              <a:rPr lang="en-US" sz="2400" b="1" dirty="0" smtClean="0">
                <a:solidFill>
                  <a:schemeClr val="tx1"/>
                </a:solidFill>
              </a:rPr>
              <a:t>– </a:t>
            </a:r>
            <a:r>
              <a:rPr lang="en-US" sz="2400" dirty="0" smtClean="0">
                <a:solidFill>
                  <a:schemeClr val="tx1"/>
                </a:solidFill>
              </a:rPr>
              <a:t>Sets the amount of time that the radio remains in the menu mode, after which the radio reverts back to the Home screen. If the duration is set to “Hang”, the radio remains infinitely in this mode until the user exits the menu manually by pressing the back or home button. This is a radio-wide feature. Maximum 30 sec, Minimum 1 sec, Increment 1 sec.</a:t>
            </a:r>
          </a:p>
          <a:p>
            <a:r>
              <a:rPr lang="en-US" sz="2400" b="1" dirty="0" smtClean="0">
                <a:solidFill>
                  <a:schemeClr val="accent1">
                    <a:lumMod val="75000"/>
                  </a:schemeClr>
                </a:solidFill>
              </a:rPr>
              <a:t>Text Message</a:t>
            </a:r>
            <a:r>
              <a:rPr lang="en-US" sz="2400" dirty="0" smtClean="0"/>
              <a:t> </a:t>
            </a:r>
            <a:r>
              <a:rPr lang="en-US" sz="2400" dirty="0" smtClean="0">
                <a:solidFill>
                  <a:schemeClr val="tx1"/>
                </a:solidFill>
              </a:rPr>
              <a:t>– Allows the user to access the text message feature via the menu. The user has the ability to check the Inbox, edit Messages, Send Messages or Quick Text.  </a:t>
            </a:r>
          </a:p>
          <a:p>
            <a:endParaRPr lang="en-US" sz="2400" dirty="0" smtClean="0"/>
          </a:p>
          <a:p>
            <a:endParaRPr lang="en-US" sz="2400" dirty="0" smtClean="0"/>
          </a:p>
          <a:p>
            <a:endParaRPr lang="en-US" sz="2400" dirty="0" smtClean="0"/>
          </a:p>
        </p:txBody>
      </p:sp>
    </p:spTree>
    <p:extLst>
      <p:ext uri="{BB962C8B-B14F-4D97-AF65-F5344CB8AC3E}">
        <p14:creationId xmlns:p14="http://schemas.microsoft.com/office/powerpoint/2010/main" val="37349542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Menu Item - Contacts</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5894614"/>
          </a:xfrm>
        </p:spPr>
        <p:txBody>
          <a:bodyPr>
            <a:noAutofit/>
          </a:bodyPr>
          <a:lstStyle/>
          <a:p>
            <a:r>
              <a:rPr lang="en-US" sz="2400" b="1" dirty="0" smtClean="0">
                <a:solidFill>
                  <a:schemeClr val="accent1">
                    <a:lumMod val="75000"/>
                  </a:schemeClr>
                </a:solidFill>
              </a:rPr>
              <a:t>Call Alert </a:t>
            </a:r>
            <a:r>
              <a:rPr lang="en-US" sz="2400" b="1" dirty="0" smtClean="0">
                <a:solidFill>
                  <a:schemeClr val="tx1"/>
                </a:solidFill>
              </a:rPr>
              <a:t>– </a:t>
            </a:r>
            <a:r>
              <a:rPr lang="en-US" sz="2400" dirty="0"/>
              <a:t>Allows the user to initiate Call Alert via the menu. Call Alert allows the user to alert another </a:t>
            </a:r>
            <a:r>
              <a:rPr lang="en-US" sz="2400" dirty="0" smtClean="0"/>
              <a:t>user, requesting </a:t>
            </a:r>
            <a:r>
              <a:rPr lang="en-US" sz="2400" dirty="0"/>
              <a:t>that </a:t>
            </a:r>
            <a:r>
              <a:rPr lang="en-US" sz="2400" dirty="0">
                <a:solidFill>
                  <a:schemeClr val="tx1"/>
                </a:solidFill>
              </a:rPr>
              <a:t>they call back </a:t>
            </a:r>
            <a:r>
              <a:rPr lang="en-US" sz="2400" dirty="0"/>
              <a:t>the user (call initiator) when they (recipient) become available. Call </a:t>
            </a:r>
            <a:r>
              <a:rPr lang="en-US" sz="2400" dirty="0" smtClean="0"/>
              <a:t>Alert can </a:t>
            </a:r>
            <a:r>
              <a:rPr lang="en-US" sz="2400" dirty="0"/>
              <a:t>only be received when the channel is free.</a:t>
            </a:r>
            <a:endParaRPr lang="en-US" sz="2400" dirty="0" smtClean="0">
              <a:solidFill>
                <a:schemeClr val="tx1"/>
              </a:solidFill>
            </a:endParaRPr>
          </a:p>
          <a:p>
            <a:r>
              <a:rPr lang="en-US" sz="2400" b="1" dirty="0" smtClean="0">
                <a:solidFill>
                  <a:schemeClr val="accent1">
                    <a:lumMod val="75000"/>
                  </a:schemeClr>
                </a:solidFill>
              </a:rPr>
              <a:t>Edit</a:t>
            </a:r>
            <a:r>
              <a:rPr lang="en-US" sz="2400" dirty="0" smtClean="0"/>
              <a:t> </a:t>
            </a:r>
            <a:r>
              <a:rPr lang="en-US" sz="2400" dirty="0" smtClean="0">
                <a:solidFill>
                  <a:schemeClr val="tx1"/>
                </a:solidFill>
              </a:rPr>
              <a:t>– </a:t>
            </a:r>
            <a:r>
              <a:rPr lang="en-US" sz="2400" dirty="0"/>
              <a:t>Allows the user to edit the alphanumeric characters on the edit screen. The user has the ability to </a:t>
            </a:r>
            <a:r>
              <a:rPr lang="en-US" sz="2400" dirty="0" smtClean="0"/>
              <a:t>add a </a:t>
            </a:r>
            <a:r>
              <a:rPr lang="en-US" sz="2400" dirty="0"/>
              <a:t>new entry to the Contacts list or edit an entry within the Contacts list.</a:t>
            </a:r>
            <a:endParaRPr lang="en-US" sz="2400" dirty="0" smtClean="0">
              <a:solidFill>
                <a:schemeClr val="tx1"/>
              </a:solidFill>
            </a:endParaRPr>
          </a:p>
          <a:p>
            <a:r>
              <a:rPr lang="en-US" sz="2400" b="1" dirty="0" smtClean="0">
                <a:solidFill>
                  <a:schemeClr val="accent1">
                    <a:lumMod val="75000"/>
                  </a:schemeClr>
                </a:solidFill>
              </a:rPr>
              <a:t>Manual Dial </a:t>
            </a:r>
            <a:r>
              <a:rPr lang="en-US" sz="2400" dirty="0" smtClean="0">
                <a:solidFill>
                  <a:schemeClr val="tx1"/>
                </a:solidFill>
              </a:rPr>
              <a:t>– </a:t>
            </a:r>
            <a:r>
              <a:rPr lang="en-US" sz="2400" dirty="0"/>
              <a:t>Allows the user to access the Manual Dial capability of the radio via the menu. Manual Dial allows </a:t>
            </a:r>
            <a:r>
              <a:rPr lang="en-US" sz="2400" dirty="0" smtClean="0"/>
              <a:t>the user </a:t>
            </a:r>
            <a:r>
              <a:rPr lang="en-US" sz="2400" dirty="0"/>
              <a:t>to initiate a call (e.g. Private Call, Call Alert) or request (e.g. Remote Monitor, Radio Check, </a:t>
            </a:r>
            <a:r>
              <a:rPr lang="en-US" sz="2400" dirty="0" smtClean="0"/>
              <a:t>Radio Disable</a:t>
            </a:r>
            <a:r>
              <a:rPr lang="en-US" sz="2400" dirty="0"/>
              <a:t>, Radio Enable) or send Text Messages by keying in the destination ID using the </a:t>
            </a:r>
            <a:r>
              <a:rPr lang="en-US" sz="2400" dirty="0" smtClean="0"/>
              <a:t>keypad.</a:t>
            </a:r>
            <a:endParaRPr lang="en-US" sz="2400" dirty="0" smtClean="0">
              <a:solidFill>
                <a:schemeClr val="tx1"/>
              </a:solidFill>
            </a:endParaRPr>
          </a:p>
          <a:p>
            <a:pPr marL="0" indent="0">
              <a:buNone/>
            </a:pPr>
            <a:endParaRPr lang="en-US" sz="2400" dirty="0" smtClean="0">
              <a:solidFill>
                <a:schemeClr val="tx1"/>
              </a:solidFill>
            </a:endParaRPr>
          </a:p>
          <a:p>
            <a:endParaRPr lang="en-US" sz="2400" dirty="0" smtClean="0">
              <a:solidFill>
                <a:schemeClr val="tx1"/>
              </a:solidFill>
            </a:endParaRPr>
          </a:p>
          <a:p>
            <a:endParaRPr lang="en-US" sz="2400" dirty="0" smtClean="0"/>
          </a:p>
          <a:p>
            <a:endParaRPr lang="en-US" sz="2400" dirty="0" smtClean="0"/>
          </a:p>
        </p:txBody>
      </p:sp>
    </p:spTree>
    <p:extLst>
      <p:ext uri="{BB962C8B-B14F-4D97-AF65-F5344CB8AC3E}">
        <p14:creationId xmlns:p14="http://schemas.microsoft.com/office/powerpoint/2010/main" val="34757012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Menu Item - Contacts</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5894614"/>
          </a:xfrm>
        </p:spPr>
        <p:txBody>
          <a:bodyPr>
            <a:noAutofit/>
          </a:bodyPr>
          <a:lstStyle/>
          <a:p>
            <a:pPr marL="0" indent="0">
              <a:buNone/>
            </a:pPr>
            <a:r>
              <a:rPr lang="en-US" sz="2400" dirty="0" smtClean="0">
                <a:solidFill>
                  <a:schemeClr val="tx1"/>
                </a:solidFill>
              </a:rPr>
              <a:t>Manual dial may be used </a:t>
            </a:r>
            <a:r>
              <a:rPr lang="en-US" sz="2400" dirty="0" smtClean="0"/>
              <a:t>even </a:t>
            </a:r>
            <a:r>
              <a:rPr lang="en-US" sz="2400" dirty="0"/>
              <a:t>if the destination ID is not listed in the </a:t>
            </a:r>
            <a:r>
              <a:rPr lang="en-US" sz="2400" dirty="0" smtClean="0"/>
              <a:t>Contacts.</a:t>
            </a:r>
            <a:endParaRPr lang="en-US" sz="2400" dirty="0" smtClean="0">
              <a:solidFill>
                <a:schemeClr val="tx1"/>
              </a:solidFill>
            </a:endParaRPr>
          </a:p>
          <a:p>
            <a:r>
              <a:rPr lang="en-US" sz="2400" b="1" dirty="0" smtClean="0">
                <a:solidFill>
                  <a:schemeClr val="accent1">
                    <a:lumMod val="75000"/>
                  </a:schemeClr>
                </a:solidFill>
              </a:rPr>
              <a:t>Radio Check</a:t>
            </a:r>
            <a:r>
              <a:rPr lang="en-US" sz="2400" dirty="0" smtClean="0">
                <a:solidFill>
                  <a:schemeClr val="tx1"/>
                </a:solidFill>
              </a:rPr>
              <a:t> - </a:t>
            </a:r>
            <a:r>
              <a:rPr lang="en-US" sz="2400" dirty="0"/>
              <a:t>Allows the user to initiate a Radio Check request from the menu. Radio check allows a </a:t>
            </a:r>
            <a:r>
              <a:rPr lang="en-US" sz="2400" dirty="0" smtClean="0"/>
              <a:t>user/console operator </a:t>
            </a:r>
            <a:r>
              <a:rPr lang="en-US" sz="2400" dirty="0"/>
              <a:t>to determine if a radio is active in a system without showing any indication to the radio's user.</a:t>
            </a:r>
            <a:endParaRPr lang="en-US" sz="2400" dirty="0" smtClean="0">
              <a:solidFill>
                <a:schemeClr val="tx1"/>
              </a:solidFill>
            </a:endParaRPr>
          </a:p>
          <a:p>
            <a:r>
              <a:rPr lang="en-US" sz="2400" b="1" dirty="0" smtClean="0">
                <a:solidFill>
                  <a:schemeClr val="accent1">
                    <a:lumMod val="75000"/>
                  </a:schemeClr>
                </a:solidFill>
              </a:rPr>
              <a:t>Remote Monitor </a:t>
            </a:r>
            <a:r>
              <a:rPr lang="en-US" sz="2400" dirty="0" smtClean="0">
                <a:solidFill>
                  <a:schemeClr val="tx1"/>
                </a:solidFill>
              </a:rPr>
              <a:t>– </a:t>
            </a:r>
            <a:r>
              <a:rPr lang="en-US" sz="2400" dirty="0"/>
              <a:t>Allows the user to initiate a Remote Monitor request to the target radio via the menu. Upon </a:t>
            </a:r>
            <a:r>
              <a:rPr lang="en-US" sz="2400" dirty="0" smtClean="0"/>
              <a:t>a successful </a:t>
            </a:r>
            <a:r>
              <a:rPr lang="en-US" sz="2400" dirty="0"/>
              <a:t>request, the target radio's microphone and transmitter will be activated to be </a:t>
            </a:r>
            <a:r>
              <a:rPr lang="en-US" sz="2400" dirty="0" smtClean="0"/>
              <a:t>remotely monitored</a:t>
            </a:r>
            <a:r>
              <a:rPr lang="en-US" sz="2400" dirty="0"/>
              <a:t>.</a:t>
            </a:r>
            <a:endParaRPr lang="en-US" sz="2400" dirty="0" smtClean="0">
              <a:solidFill>
                <a:schemeClr val="tx1"/>
              </a:solidFill>
            </a:endParaRPr>
          </a:p>
          <a:p>
            <a:r>
              <a:rPr lang="en-US" sz="2400" b="1" dirty="0" smtClean="0">
                <a:solidFill>
                  <a:schemeClr val="accent1">
                    <a:lumMod val="75000"/>
                  </a:schemeClr>
                </a:solidFill>
              </a:rPr>
              <a:t>Program Key </a:t>
            </a:r>
            <a:r>
              <a:rPr lang="en-US" sz="2400" dirty="0" smtClean="0">
                <a:solidFill>
                  <a:schemeClr val="tx1"/>
                </a:solidFill>
              </a:rPr>
              <a:t>– </a:t>
            </a:r>
            <a:r>
              <a:rPr lang="en-US" sz="2400" dirty="0"/>
              <a:t>Allows the user to enable or disable the Program Key menu in the radio. The Program Key </a:t>
            </a:r>
            <a:r>
              <a:rPr lang="en-US" sz="2400" dirty="0" smtClean="0"/>
              <a:t>feature allows </a:t>
            </a:r>
            <a:r>
              <a:rPr lang="en-US" sz="2400" dirty="0"/>
              <a:t>the user to associate a call to the number buttons on the radio keypad (1-9 and 0). </a:t>
            </a:r>
            <a:endParaRPr lang="en-US" sz="2400" dirty="0" smtClean="0"/>
          </a:p>
          <a:p>
            <a:endParaRPr lang="en-US" sz="2400" dirty="0" smtClean="0">
              <a:solidFill>
                <a:schemeClr val="tx1"/>
              </a:solidFill>
            </a:endParaRPr>
          </a:p>
          <a:p>
            <a:endParaRPr lang="en-US" sz="2400" dirty="0" smtClean="0">
              <a:solidFill>
                <a:schemeClr val="tx1"/>
              </a:solidFill>
            </a:endParaRPr>
          </a:p>
          <a:p>
            <a:endParaRPr lang="en-US" sz="2400" dirty="0" smtClean="0"/>
          </a:p>
          <a:p>
            <a:endParaRPr lang="en-US" sz="2400" dirty="0" smtClean="0"/>
          </a:p>
        </p:txBody>
      </p:sp>
    </p:spTree>
    <p:extLst>
      <p:ext uri="{BB962C8B-B14F-4D97-AF65-F5344CB8AC3E}">
        <p14:creationId xmlns:p14="http://schemas.microsoft.com/office/powerpoint/2010/main" val="28340732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Menu Item - Contacts</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5894614"/>
          </a:xfrm>
        </p:spPr>
        <p:txBody>
          <a:bodyPr>
            <a:noAutofit/>
          </a:bodyPr>
          <a:lstStyle/>
          <a:p>
            <a:pPr marL="0" indent="0">
              <a:buNone/>
            </a:pPr>
            <a:r>
              <a:rPr lang="en-US" sz="2400" dirty="0">
                <a:solidFill>
                  <a:schemeClr val="tx1"/>
                </a:solidFill>
              </a:rPr>
              <a:t>When the user long presses </a:t>
            </a:r>
            <a:r>
              <a:rPr lang="en-US" sz="2400" dirty="0"/>
              <a:t>these buttons in the home screen, the associated call entry will be </a:t>
            </a:r>
            <a:r>
              <a:rPr lang="en-US" sz="2400" dirty="0" smtClean="0"/>
              <a:t>displayed. The supported </a:t>
            </a:r>
            <a:r>
              <a:rPr lang="en-US" sz="2400" dirty="0"/>
              <a:t>call types are Group, Private, or All Call calls in Digital or Capacity Plus mode. This is </a:t>
            </a:r>
            <a:r>
              <a:rPr lang="en-US" sz="2400" dirty="0" smtClean="0"/>
              <a:t>a radio-wide </a:t>
            </a:r>
            <a:r>
              <a:rPr lang="en-US" sz="2400" dirty="0"/>
              <a:t>feature</a:t>
            </a:r>
            <a:r>
              <a:rPr lang="en-US" sz="2400" dirty="0" smtClean="0"/>
              <a:t>.</a:t>
            </a:r>
          </a:p>
          <a:p>
            <a:r>
              <a:rPr lang="en-US" sz="2400" b="1" dirty="0" smtClean="0">
                <a:solidFill>
                  <a:schemeClr val="accent1">
                    <a:lumMod val="75000"/>
                  </a:schemeClr>
                </a:solidFill>
              </a:rPr>
              <a:t>Radio Enable</a:t>
            </a:r>
            <a:r>
              <a:rPr lang="en-US" sz="2400" dirty="0" smtClean="0">
                <a:solidFill>
                  <a:schemeClr val="tx1"/>
                </a:solidFill>
              </a:rPr>
              <a:t> - </a:t>
            </a:r>
            <a:r>
              <a:rPr lang="en-US" sz="2400" dirty="0"/>
              <a:t>Allows the user to initiate the Radio Enable command to the target radio via the menu. Radio Enable </a:t>
            </a:r>
            <a:r>
              <a:rPr lang="en-US" sz="2400" dirty="0" smtClean="0"/>
              <a:t>is used </a:t>
            </a:r>
            <a:r>
              <a:rPr lang="en-US" sz="2400" dirty="0"/>
              <a:t>to enable a target radio that is disabled (inhibited).</a:t>
            </a:r>
            <a:endParaRPr lang="en-US" sz="2400" dirty="0" smtClean="0">
              <a:solidFill>
                <a:schemeClr val="tx1"/>
              </a:solidFill>
            </a:endParaRPr>
          </a:p>
          <a:p>
            <a:r>
              <a:rPr lang="en-US" sz="2400" b="1" dirty="0" smtClean="0">
                <a:solidFill>
                  <a:schemeClr val="accent1">
                    <a:lumMod val="75000"/>
                  </a:schemeClr>
                </a:solidFill>
              </a:rPr>
              <a:t>Radio Disable </a:t>
            </a:r>
            <a:r>
              <a:rPr lang="en-US" sz="2400" dirty="0" smtClean="0">
                <a:solidFill>
                  <a:schemeClr val="tx1"/>
                </a:solidFill>
              </a:rPr>
              <a:t>– </a:t>
            </a:r>
            <a:r>
              <a:rPr lang="en-US" sz="2400" dirty="0" smtClean="0"/>
              <a:t> </a:t>
            </a:r>
            <a:r>
              <a:rPr lang="en-US" sz="2400" dirty="0"/>
              <a:t>Allows the user to initiate a Radio Disable command to the target radio via the menu. Upon </a:t>
            </a:r>
            <a:r>
              <a:rPr lang="en-US" sz="2400" dirty="0" smtClean="0"/>
              <a:t>a successful </a:t>
            </a:r>
            <a:r>
              <a:rPr lang="en-US" sz="2400" dirty="0"/>
              <a:t>request, the target radio will disable all its user interfaces (e.g. all LED indicators </a:t>
            </a:r>
            <a:r>
              <a:rPr lang="en-US" sz="2400" dirty="0" smtClean="0"/>
              <a:t>including Backlight</a:t>
            </a:r>
            <a:r>
              <a:rPr lang="en-US" sz="2400" dirty="0"/>
              <a:t>, alert tones, user inputs including PTT except for Volume/On/Off knob on Portable </a:t>
            </a:r>
            <a:r>
              <a:rPr lang="en-US" sz="2400" dirty="0" smtClean="0"/>
              <a:t>and Power On/Off</a:t>
            </a:r>
            <a:endParaRPr lang="en-US" sz="2400" dirty="0" smtClean="0">
              <a:solidFill>
                <a:schemeClr val="tx1"/>
              </a:solidFill>
            </a:endParaRPr>
          </a:p>
          <a:p>
            <a:endParaRPr lang="en-US" sz="2400" dirty="0" smtClean="0">
              <a:solidFill>
                <a:schemeClr val="tx1"/>
              </a:solidFill>
            </a:endParaRPr>
          </a:p>
          <a:p>
            <a:endParaRPr lang="en-US" sz="2400" dirty="0" smtClean="0"/>
          </a:p>
          <a:p>
            <a:endParaRPr lang="en-US" sz="2400" dirty="0" smtClean="0"/>
          </a:p>
        </p:txBody>
      </p:sp>
    </p:spTree>
    <p:extLst>
      <p:ext uri="{BB962C8B-B14F-4D97-AF65-F5344CB8AC3E}">
        <p14:creationId xmlns:p14="http://schemas.microsoft.com/office/powerpoint/2010/main" val="99948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Menu Item - Contacts</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5894614"/>
          </a:xfrm>
        </p:spPr>
        <p:txBody>
          <a:bodyPr>
            <a:noAutofit/>
          </a:bodyPr>
          <a:lstStyle/>
          <a:p>
            <a:pPr marL="0" indent="0">
              <a:buNone/>
            </a:pPr>
            <a:r>
              <a:rPr lang="en-US" sz="2400" dirty="0">
                <a:solidFill>
                  <a:schemeClr val="tx1"/>
                </a:solidFill>
              </a:rPr>
              <a:t>button on Mobile), ignore Emergency alarms and received data to radio or </a:t>
            </a:r>
            <a:r>
              <a:rPr lang="en-US" sz="2400" dirty="0" smtClean="0">
                <a:solidFill>
                  <a:schemeClr val="tx1"/>
                </a:solidFill>
              </a:rPr>
              <a:t>external devices</a:t>
            </a:r>
            <a:r>
              <a:rPr lang="en-US" sz="2400" dirty="0">
                <a:solidFill>
                  <a:schemeClr val="tx1"/>
                </a:solidFill>
              </a:rPr>
              <a:t>, mute received voice to radio or external device and disallow transmission of data </a:t>
            </a:r>
            <a:r>
              <a:rPr lang="en-US" sz="2400" dirty="0" smtClean="0">
                <a:solidFill>
                  <a:schemeClr val="tx1"/>
                </a:solidFill>
              </a:rPr>
              <a:t>or command </a:t>
            </a:r>
            <a:r>
              <a:rPr lang="en-US" sz="2400" dirty="0">
                <a:solidFill>
                  <a:schemeClr val="tx1"/>
                </a:solidFill>
              </a:rPr>
              <a:t>from the radio or external device. This disables the radio if it is lost or stolen. However, </a:t>
            </a:r>
            <a:r>
              <a:rPr lang="en-US" sz="2400" dirty="0" smtClean="0">
                <a:solidFill>
                  <a:schemeClr val="tx1"/>
                </a:solidFill>
              </a:rPr>
              <a:t>the radio </a:t>
            </a:r>
            <a:r>
              <a:rPr lang="en-US" sz="2400" dirty="0">
                <a:solidFill>
                  <a:schemeClr val="tx1"/>
                </a:solidFill>
              </a:rPr>
              <a:t>continues to monitor the air interface to enable it to receive the Radio Enable command.</a:t>
            </a:r>
          </a:p>
          <a:p>
            <a:endParaRPr lang="en-US" sz="2400" dirty="0" smtClean="0">
              <a:solidFill>
                <a:schemeClr val="tx1"/>
              </a:solidFill>
            </a:endParaRPr>
          </a:p>
          <a:p>
            <a:endParaRPr lang="en-US" sz="2400" dirty="0" smtClean="0">
              <a:solidFill>
                <a:schemeClr val="tx1"/>
              </a:solidFill>
            </a:endParaRPr>
          </a:p>
          <a:p>
            <a:endParaRPr lang="en-US" sz="2400" dirty="0" smtClean="0"/>
          </a:p>
          <a:p>
            <a:endParaRPr lang="en-US" sz="2400" dirty="0" smtClean="0"/>
          </a:p>
        </p:txBody>
      </p:sp>
    </p:spTree>
    <p:extLst>
      <p:ext uri="{BB962C8B-B14F-4D97-AF65-F5344CB8AC3E}">
        <p14:creationId xmlns:p14="http://schemas.microsoft.com/office/powerpoint/2010/main" val="3567403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Menu Item – Call Log</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5894614"/>
          </a:xfrm>
        </p:spPr>
        <p:txBody>
          <a:bodyPr>
            <a:noAutofit/>
          </a:bodyPr>
          <a:lstStyle/>
          <a:p>
            <a:r>
              <a:rPr lang="en-US" sz="2400" b="1" dirty="0" smtClean="0">
                <a:solidFill>
                  <a:schemeClr val="accent1">
                    <a:lumMod val="75000"/>
                  </a:schemeClr>
                </a:solidFill>
              </a:rPr>
              <a:t>Missed</a:t>
            </a:r>
            <a:r>
              <a:rPr lang="en-US" sz="2400" dirty="0" smtClean="0"/>
              <a:t> – </a:t>
            </a:r>
            <a:r>
              <a:rPr lang="en-US" sz="2400" dirty="0"/>
              <a:t>Allows the user to track the last ten incoming private calls that the user missed or failed to </a:t>
            </a:r>
            <a:r>
              <a:rPr lang="en-US" sz="2400" dirty="0" smtClean="0"/>
              <a:t>respond to. The </a:t>
            </a:r>
            <a:r>
              <a:rPr lang="en-US" sz="2400" dirty="0"/>
              <a:t>user accesses the call log via the menu. This log also provides a quick way for the user to </a:t>
            </a:r>
            <a:r>
              <a:rPr lang="en-US" sz="2400" dirty="0" smtClean="0"/>
              <a:t>initiate a </a:t>
            </a:r>
            <a:r>
              <a:rPr lang="en-US" sz="2400" dirty="0"/>
              <a:t>private call.</a:t>
            </a:r>
            <a:endParaRPr lang="en-US" sz="2400" dirty="0" smtClean="0"/>
          </a:p>
          <a:p>
            <a:r>
              <a:rPr lang="en-US" sz="2400" b="1" dirty="0" smtClean="0">
                <a:solidFill>
                  <a:schemeClr val="accent1">
                    <a:lumMod val="75000"/>
                  </a:schemeClr>
                </a:solidFill>
              </a:rPr>
              <a:t>Answered</a:t>
            </a:r>
            <a:r>
              <a:rPr lang="en-US" sz="2400" dirty="0" smtClean="0"/>
              <a:t> – </a:t>
            </a:r>
            <a:r>
              <a:rPr lang="en-US" sz="2400" dirty="0"/>
              <a:t>Allows the user to track the last ten incoming private calls that the user answered. The user </a:t>
            </a:r>
            <a:r>
              <a:rPr lang="en-US" sz="2400" dirty="0" smtClean="0"/>
              <a:t>accesses the </a:t>
            </a:r>
            <a:r>
              <a:rPr lang="en-US" sz="2400" dirty="0"/>
              <a:t>call log via the menu. This log also provides a quick way for user to initiate a private call.</a:t>
            </a:r>
            <a:endParaRPr lang="en-US" sz="2400" dirty="0" smtClean="0"/>
          </a:p>
          <a:p>
            <a:r>
              <a:rPr lang="en-US" sz="2400" b="1" dirty="0" smtClean="0">
                <a:solidFill>
                  <a:schemeClr val="accent1">
                    <a:lumMod val="75000"/>
                  </a:schemeClr>
                </a:solidFill>
              </a:rPr>
              <a:t>Outgoing Radio </a:t>
            </a:r>
            <a:r>
              <a:rPr lang="en-US" sz="2400" dirty="0" smtClean="0"/>
              <a:t>- This </a:t>
            </a:r>
            <a:r>
              <a:rPr lang="en-US" sz="2400" dirty="0"/>
              <a:t>feature allows the user to track the </a:t>
            </a:r>
            <a:r>
              <a:rPr lang="en-US" sz="2400" dirty="0" smtClean="0"/>
              <a:t>last private </a:t>
            </a:r>
            <a:r>
              <a:rPr lang="en-US" sz="2400" dirty="0"/>
              <a:t>call and call alert numbers that the user initiated and provides easy redial access. </a:t>
            </a:r>
            <a:r>
              <a:rPr lang="en-US" sz="2400" dirty="0" smtClean="0"/>
              <a:t>The maximum </a:t>
            </a:r>
            <a:r>
              <a:rPr lang="en-US" sz="2400" dirty="0"/>
              <a:t>stored number is ten for both type of calls combined. The user accesses the call log via </a:t>
            </a:r>
            <a:r>
              <a:rPr lang="en-US" sz="2400" dirty="0" smtClean="0"/>
              <a:t>the menu</a:t>
            </a:r>
            <a:r>
              <a:rPr lang="en-US" sz="2400" dirty="0"/>
              <a:t>. This log also provides a quick way for the user to initiate a private call.</a:t>
            </a:r>
          </a:p>
          <a:p>
            <a:endParaRPr lang="en-US" sz="2400" dirty="0" smtClean="0">
              <a:solidFill>
                <a:schemeClr val="tx1"/>
              </a:solidFill>
            </a:endParaRPr>
          </a:p>
          <a:p>
            <a:endParaRPr lang="en-US" sz="2400" dirty="0" smtClean="0">
              <a:solidFill>
                <a:schemeClr val="tx1"/>
              </a:solidFill>
            </a:endParaRPr>
          </a:p>
          <a:p>
            <a:endParaRPr lang="en-US" sz="2400" dirty="0" smtClean="0"/>
          </a:p>
          <a:p>
            <a:endParaRPr lang="en-US" sz="2400" dirty="0" smtClean="0"/>
          </a:p>
        </p:txBody>
      </p:sp>
    </p:spTree>
    <p:extLst>
      <p:ext uri="{BB962C8B-B14F-4D97-AF65-F5344CB8AC3E}">
        <p14:creationId xmlns:p14="http://schemas.microsoft.com/office/powerpoint/2010/main" val="4283388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Menu Item – Utilities</a:t>
            </a:r>
            <a:endParaRPr lang="en-US" dirty="0">
              <a:solidFill>
                <a:schemeClr val="accent1">
                  <a:lumMod val="75000"/>
                </a:schemeClr>
              </a:solidFill>
            </a:endParaRPr>
          </a:p>
        </p:txBody>
      </p:sp>
      <p:sp>
        <p:nvSpPr>
          <p:cNvPr id="3" name="Content Placeholder 2"/>
          <p:cNvSpPr>
            <a:spLocks noGrp="1"/>
          </p:cNvSpPr>
          <p:nvPr>
            <p:ph idx="1"/>
          </p:nvPr>
        </p:nvSpPr>
        <p:spPr>
          <a:xfrm>
            <a:off x="677334" y="809171"/>
            <a:ext cx="8596668" cy="5894614"/>
          </a:xfrm>
        </p:spPr>
        <p:txBody>
          <a:bodyPr>
            <a:noAutofit/>
          </a:bodyPr>
          <a:lstStyle/>
          <a:p>
            <a:r>
              <a:rPr lang="en-US" sz="2400" b="1" dirty="0" err="1" smtClean="0">
                <a:solidFill>
                  <a:schemeClr val="accent1">
                    <a:lumMod val="75000"/>
                  </a:schemeClr>
                </a:solidFill>
              </a:rPr>
              <a:t>Talkaround</a:t>
            </a:r>
            <a:r>
              <a:rPr lang="en-US" sz="2400" dirty="0" smtClean="0"/>
              <a:t> – </a:t>
            </a:r>
            <a:r>
              <a:rPr lang="en-US" sz="2400" dirty="0"/>
              <a:t>Allows the user to set the radio in </a:t>
            </a:r>
            <a:r>
              <a:rPr lang="en-US" sz="2400" dirty="0" err="1"/>
              <a:t>Talkaround</a:t>
            </a:r>
            <a:r>
              <a:rPr lang="en-US" sz="2400" dirty="0"/>
              <a:t> mode via the </a:t>
            </a:r>
            <a:r>
              <a:rPr lang="en-US" sz="2400" dirty="0" smtClean="0"/>
              <a:t>menu.</a:t>
            </a:r>
          </a:p>
          <a:p>
            <a:r>
              <a:rPr lang="en-US" sz="2400" b="1" dirty="0" smtClean="0">
                <a:solidFill>
                  <a:schemeClr val="accent1">
                    <a:lumMod val="75000"/>
                  </a:schemeClr>
                </a:solidFill>
              </a:rPr>
              <a:t>Tone or Alert</a:t>
            </a:r>
            <a:r>
              <a:rPr lang="en-US" sz="2400" dirty="0" smtClean="0"/>
              <a:t> – </a:t>
            </a:r>
            <a:r>
              <a:rPr lang="en-US" sz="2400" dirty="0"/>
              <a:t>Allows the user to toggle all the tones and alerts on or off via the menu.</a:t>
            </a:r>
            <a:endParaRPr lang="en-US" sz="2400" dirty="0" smtClean="0"/>
          </a:p>
          <a:p>
            <a:r>
              <a:rPr lang="en-US" sz="2400" b="1" dirty="0" smtClean="0">
                <a:solidFill>
                  <a:schemeClr val="accent1">
                    <a:lumMod val="75000"/>
                  </a:schemeClr>
                </a:solidFill>
              </a:rPr>
              <a:t>Power </a:t>
            </a:r>
            <a:r>
              <a:rPr lang="en-US" sz="2400" dirty="0" smtClean="0"/>
              <a:t>– </a:t>
            </a:r>
            <a:r>
              <a:rPr lang="en-US" sz="2400" dirty="0"/>
              <a:t>Allows the user to adjust the radio's transmission power level via the menu.</a:t>
            </a:r>
            <a:endParaRPr lang="en-US" sz="2400" dirty="0" smtClean="0"/>
          </a:p>
          <a:p>
            <a:r>
              <a:rPr lang="en-US" sz="2400" b="1" dirty="0" smtClean="0">
                <a:solidFill>
                  <a:schemeClr val="accent1">
                    <a:lumMod val="75000"/>
                  </a:schemeClr>
                </a:solidFill>
              </a:rPr>
              <a:t>Backlight </a:t>
            </a:r>
            <a:r>
              <a:rPr lang="en-US" sz="2400" dirty="0" smtClean="0"/>
              <a:t>– </a:t>
            </a:r>
            <a:r>
              <a:rPr lang="en-US" sz="2400" dirty="0"/>
              <a:t>When </a:t>
            </a:r>
            <a:r>
              <a:rPr lang="en-US" sz="2400" dirty="0" smtClean="0"/>
              <a:t>enabled this feature </a:t>
            </a:r>
            <a:r>
              <a:rPr lang="en-US" sz="2400" dirty="0"/>
              <a:t>can </a:t>
            </a:r>
            <a:r>
              <a:rPr lang="en-US" sz="2400" dirty="0" smtClean="0"/>
              <a:t>be </a:t>
            </a:r>
            <a:r>
              <a:rPr lang="en-US" sz="2400" dirty="0"/>
              <a:t>toggled via the radio menu.</a:t>
            </a:r>
            <a:endParaRPr lang="en-US" sz="2400" dirty="0" smtClean="0"/>
          </a:p>
          <a:p>
            <a:r>
              <a:rPr lang="en-US" sz="2400" b="1" dirty="0" smtClean="0">
                <a:solidFill>
                  <a:schemeClr val="accent1">
                    <a:lumMod val="75000"/>
                  </a:schemeClr>
                </a:solidFill>
              </a:rPr>
              <a:t>Intro Screen </a:t>
            </a:r>
            <a:r>
              <a:rPr lang="en-US" sz="2400" dirty="0" smtClean="0"/>
              <a:t>– </a:t>
            </a:r>
            <a:r>
              <a:rPr lang="en-US" sz="2400" dirty="0"/>
              <a:t>Allows the user to </a:t>
            </a:r>
            <a:r>
              <a:rPr lang="en-US" sz="2400" dirty="0" smtClean="0"/>
              <a:t>switch the Introduction Screen between the picture screen and character screen upon </a:t>
            </a:r>
            <a:r>
              <a:rPr lang="en-US" sz="2400" dirty="0"/>
              <a:t>radio power </a:t>
            </a:r>
            <a:r>
              <a:rPr lang="en-US" sz="2400" dirty="0" smtClean="0"/>
              <a:t>up, </a:t>
            </a:r>
            <a:r>
              <a:rPr lang="en-US" sz="2400" dirty="0"/>
              <a:t>via the </a:t>
            </a:r>
            <a:r>
              <a:rPr lang="en-US" sz="2400" dirty="0" smtClean="0"/>
              <a:t>radio menu</a:t>
            </a:r>
            <a:r>
              <a:rPr lang="en-US" sz="2400" dirty="0"/>
              <a:t>. </a:t>
            </a:r>
          </a:p>
          <a:p>
            <a:endParaRPr lang="en-US" sz="2400" dirty="0" smtClean="0">
              <a:solidFill>
                <a:schemeClr val="tx1"/>
              </a:solidFill>
            </a:endParaRPr>
          </a:p>
          <a:p>
            <a:endParaRPr lang="en-US" sz="2400" dirty="0" smtClean="0">
              <a:solidFill>
                <a:schemeClr val="tx1"/>
              </a:solidFill>
            </a:endParaRPr>
          </a:p>
          <a:p>
            <a:endParaRPr lang="en-US" sz="2400" dirty="0" smtClean="0"/>
          </a:p>
          <a:p>
            <a:endParaRPr lang="en-US" sz="2400" dirty="0" smtClean="0"/>
          </a:p>
        </p:txBody>
      </p:sp>
    </p:spTree>
    <p:extLst>
      <p:ext uri="{BB962C8B-B14F-4D97-AF65-F5344CB8AC3E}">
        <p14:creationId xmlns:p14="http://schemas.microsoft.com/office/powerpoint/2010/main" val="34834348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Menu Item – Utilities cont.</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5894614"/>
          </a:xfrm>
        </p:spPr>
        <p:txBody>
          <a:bodyPr>
            <a:noAutofit/>
          </a:bodyPr>
          <a:lstStyle/>
          <a:p>
            <a:r>
              <a:rPr lang="en-US" sz="2400" b="1" dirty="0" smtClean="0">
                <a:solidFill>
                  <a:schemeClr val="accent1">
                    <a:lumMod val="75000"/>
                  </a:schemeClr>
                </a:solidFill>
              </a:rPr>
              <a:t>Keyboard Lock</a:t>
            </a:r>
            <a:r>
              <a:rPr lang="en-US" sz="2400" dirty="0" smtClean="0"/>
              <a:t> – </a:t>
            </a:r>
            <a:r>
              <a:rPr lang="en-US" sz="2400" dirty="0"/>
              <a:t>Allows the user to toggle the keypad lock on or off via the menu.</a:t>
            </a:r>
            <a:endParaRPr lang="en-US" sz="2400" dirty="0" smtClean="0"/>
          </a:p>
          <a:p>
            <a:r>
              <a:rPr lang="en-US" sz="2400" b="1" dirty="0" smtClean="0">
                <a:solidFill>
                  <a:schemeClr val="accent1">
                    <a:lumMod val="75000"/>
                  </a:schemeClr>
                </a:solidFill>
              </a:rPr>
              <a:t>LED Indicator</a:t>
            </a:r>
            <a:r>
              <a:rPr lang="en-US" sz="2400" dirty="0" smtClean="0"/>
              <a:t> – </a:t>
            </a:r>
            <a:r>
              <a:rPr lang="en-US" sz="2400" dirty="0"/>
              <a:t>Allows the user to toggle the radio's LED indicator on or off via the menu.</a:t>
            </a:r>
            <a:endParaRPr lang="en-US" sz="2400" dirty="0" smtClean="0"/>
          </a:p>
          <a:p>
            <a:r>
              <a:rPr lang="en-US" sz="2400" b="1" dirty="0" smtClean="0">
                <a:solidFill>
                  <a:schemeClr val="accent1">
                    <a:lumMod val="75000"/>
                  </a:schemeClr>
                </a:solidFill>
              </a:rPr>
              <a:t>Squelch </a:t>
            </a:r>
            <a:r>
              <a:rPr lang="en-US" sz="2400" dirty="0" smtClean="0"/>
              <a:t>- </a:t>
            </a:r>
            <a:r>
              <a:rPr lang="en-US" sz="2400" dirty="0"/>
              <a:t>Allows the user to access the Squelch feature to select between Normal or Tight Squelch via </a:t>
            </a:r>
            <a:r>
              <a:rPr lang="en-US" sz="2400" dirty="0" smtClean="0"/>
              <a:t>the menu</a:t>
            </a:r>
            <a:r>
              <a:rPr lang="en-US" sz="2400" dirty="0"/>
              <a:t>.</a:t>
            </a:r>
          </a:p>
          <a:p>
            <a:r>
              <a:rPr lang="en-US" sz="2400" b="1" dirty="0" smtClean="0">
                <a:solidFill>
                  <a:schemeClr val="accent1">
                    <a:lumMod val="75000"/>
                  </a:schemeClr>
                </a:solidFill>
              </a:rPr>
              <a:t>Password and Lock</a:t>
            </a:r>
            <a:r>
              <a:rPr lang="en-US" sz="2400" dirty="0" smtClean="0">
                <a:solidFill>
                  <a:schemeClr val="tx1"/>
                </a:solidFill>
              </a:rPr>
              <a:t> – </a:t>
            </a:r>
            <a:r>
              <a:rPr lang="en-US" sz="2400" dirty="0"/>
              <a:t>Allows the user to enable or disable the Password Lock menu in the radio. When this feature </a:t>
            </a:r>
            <a:r>
              <a:rPr lang="en-US" sz="2400" dirty="0" smtClean="0"/>
              <a:t>is enabled</a:t>
            </a:r>
            <a:r>
              <a:rPr lang="en-US" sz="2400" dirty="0"/>
              <a:t>, the user has the ability to toggle the Password and Lock feature between on and off, </a:t>
            </a:r>
            <a:r>
              <a:rPr lang="en-US" sz="2400" dirty="0" smtClean="0"/>
              <a:t>or update </a:t>
            </a:r>
            <a:r>
              <a:rPr lang="en-US" sz="2400" dirty="0"/>
              <a:t>the Password through the radio menu. This is a radio-wide feature.</a:t>
            </a:r>
            <a:endParaRPr lang="en-US" sz="2400" dirty="0" smtClean="0">
              <a:solidFill>
                <a:schemeClr val="tx1"/>
              </a:solidFill>
            </a:endParaRPr>
          </a:p>
          <a:p>
            <a:endParaRPr lang="en-US" sz="2400" dirty="0" smtClean="0">
              <a:solidFill>
                <a:schemeClr val="tx1"/>
              </a:solidFill>
            </a:endParaRPr>
          </a:p>
          <a:p>
            <a:endParaRPr lang="en-US" sz="2400" dirty="0" smtClean="0"/>
          </a:p>
          <a:p>
            <a:endParaRPr lang="en-US" sz="2400" dirty="0" smtClean="0"/>
          </a:p>
        </p:txBody>
      </p:sp>
    </p:spTree>
    <p:extLst>
      <p:ext uri="{BB962C8B-B14F-4D97-AF65-F5344CB8AC3E}">
        <p14:creationId xmlns:p14="http://schemas.microsoft.com/office/powerpoint/2010/main" val="3417261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364671"/>
            <a:ext cx="8596668" cy="812800"/>
          </a:xfrm>
        </p:spPr>
        <p:txBody>
          <a:bodyPr/>
          <a:lstStyle/>
          <a:p>
            <a:r>
              <a:rPr lang="en-US" dirty="0" smtClean="0">
                <a:solidFill>
                  <a:schemeClr val="accent1">
                    <a:lumMod val="75000"/>
                  </a:schemeClr>
                </a:solidFill>
              </a:rPr>
              <a:t>Basic Concepts – Call Types</a:t>
            </a:r>
            <a:endParaRPr lang="en-US" dirty="0">
              <a:solidFill>
                <a:schemeClr val="accent1">
                  <a:lumMod val="75000"/>
                </a:schemeClr>
              </a:solidFill>
            </a:endParaRPr>
          </a:p>
        </p:txBody>
      </p:sp>
      <p:sp>
        <p:nvSpPr>
          <p:cNvPr id="3" name="Text Placeholder 2"/>
          <p:cNvSpPr>
            <a:spLocks noGrp="1"/>
          </p:cNvSpPr>
          <p:nvPr>
            <p:ph type="body" idx="1"/>
          </p:nvPr>
        </p:nvSpPr>
        <p:spPr>
          <a:xfrm>
            <a:off x="677335" y="771071"/>
            <a:ext cx="9228666" cy="5208813"/>
          </a:xfrm>
        </p:spPr>
        <p:txBody>
          <a:bodyPr>
            <a:normAutofit/>
          </a:bodyPr>
          <a:lstStyle/>
          <a:p>
            <a:r>
              <a:rPr lang="en-US" sz="2400" b="1" dirty="0" smtClean="0">
                <a:solidFill>
                  <a:schemeClr val="tx1"/>
                </a:solidFill>
              </a:rPr>
              <a:t>Private Call</a:t>
            </a:r>
            <a:r>
              <a:rPr lang="en-US" sz="2400" dirty="0" smtClean="0">
                <a:solidFill>
                  <a:schemeClr val="tx1"/>
                </a:solidFill>
              </a:rPr>
              <a:t> – A call from an individual radio to another individual radio</a:t>
            </a:r>
          </a:p>
          <a:p>
            <a:r>
              <a:rPr lang="en-US" sz="2400" b="1" dirty="0" smtClean="0">
                <a:solidFill>
                  <a:schemeClr val="tx1"/>
                </a:solidFill>
              </a:rPr>
              <a:t>Group Call</a:t>
            </a:r>
            <a:r>
              <a:rPr lang="en-US" sz="2400" dirty="0" smtClean="0">
                <a:solidFill>
                  <a:schemeClr val="tx1"/>
                </a:solidFill>
              </a:rPr>
              <a:t> – A call from an individual radio to a group of radios</a:t>
            </a:r>
          </a:p>
          <a:p>
            <a:r>
              <a:rPr lang="en-US" sz="2400" b="1" dirty="0" smtClean="0">
                <a:solidFill>
                  <a:schemeClr val="tx1"/>
                </a:solidFill>
              </a:rPr>
              <a:t>All Call</a:t>
            </a:r>
            <a:r>
              <a:rPr lang="en-US" sz="2400" dirty="0" smtClean="0">
                <a:solidFill>
                  <a:schemeClr val="tx1"/>
                </a:solidFill>
              </a:rPr>
              <a:t> – A one-way call from an individual radio to every radio on the system. All Calls do not communicate across timeslots or frequencies within the system. All call is only used in a supervisory role where a supervisor needs to communicate with all users on a local system, rather than a particular group or individual.</a:t>
            </a:r>
          </a:p>
          <a:p>
            <a:endParaRPr lang="en-US" sz="2400" dirty="0"/>
          </a:p>
        </p:txBody>
      </p:sp>
    </p:spTree>
    <p:extLst>
      <p:ext uri="{BB962C8B-B14F-4D97-AF65-F5344CB8AC3E}">
        <p14:creationId xmlns:p14="http://schemas.microsoft.com/office/powerpoint/2010/main" val="26230317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Menu Item – Utilities cont.</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5894614"/>
          </a:xfrm>
        </p:spPr>
        <p:txBody>
          <a:bodyPr>
            <a:noAutofit/>
          </a:bodyPr>
          <a:lstStyle/>
          <a:p>
            <a:r>
              <a:rPr lang="en-US" sz="2400" b="1" dirty="0" smtClean="0">
                <a:solidFill>
                  <a:schemeClr val="accent1">
                    <a:lumMod val="75000"/>
                  </a:schemeClr>
                </a:solidFill>
              </a:rPr>
              <a:t>VOX</a:t>
            </a:r>
            <a:r>
              <a:rPr lang="en-US" sz="2400" dirty="0" smtClean="0">
                <a:solidFill>
                  <a:schemeClr val="tx1"/>
                </a:solidFill>
              </a:rPr>
              <a:t> – </a:t>
            </a:r>
            <a:r>
              <a:rPr lang="en-US" sz="2400" dirty="0">
                <a:solidFill>
                  <a:schemeClr val="tx1"/>
                </a:solidFill>
              </a:rPr>
              <a:t>Allows the user to toggle the VOX (Voice Activated Transmit) feature between on and off for </a:t>
            </a:r>
            <a:r>
              <a:rPr lang="en-US" sz="2400" dirty="0" smtClean="0">
                <a:solidFill>
                  <a:schemeClr val="tx1"/>
                </a:solidFill>
              </a:rPr>
              <a:t>the current </a:t>
            </a:r>
            <a:r>
              <a:rPr lang="en-US" sz="2400" dirty="0">
                <a:solidFill>
                  <a:schemeClr val="tx1"/>
                </a:solidFill>
              </a:rPr>
              <a:t>channel via the menu. VOX enables the radio </a:t>
            </a:r>
            <a:r>
              <a:rPr lang="en-US" sz="2400" dirty="0" smtClean="0">
                <a:solidFill>
                  <a:schemeClr val="tx1"/>
                </a:solidFill>
              </a:rPr>
              <a:t>to automatically </a:t>
            </a:r>
            <a:r>
              <a:rPr lang="en-US" sz="2400" dirty="0">
                <a:solidFill>
                  <a:schemeClr val="tx1"/>
                </a:solidFill>
              </a:rPr>
              <a:t>transmit whenever </a:t>
            </a:r>
            <a:r>
              <a:rPr lang="en-US" sz="2400" dirty="0" smtClean="0">
                <a:solidFill>
                  <a:schemeClr val="tx1"/>
                </a:solidFill>
              </a:rPr>
              <a:t>its microphone </a:t>
            </a:r>
            <a:r>
              <a:rPr lang="en-US" sz="2400" dirty="0">
                <a:solidFill>
                  <a:schemeClr val="tx1"/>
                </a:solidFill>
              </a:rPr>
              <a:t>on the VOX-capable accessory detects voice. This is a channel-wide feature</a:t>
            </a:r>
            <a:r>
              <a:rPr lang="en-US" sz="2400" dirty="0" smtClean="0">
                <a:solidFill>
                  <a:schemeClr val="tx1"/>
                </a:solidFill>
              </a:rPr>
              <a:t>.</a:t>
            </a:r>
          </a:p>
          <a:p>
            <a:r>
              <a:rPr lang="en-US" sz="2400" b="1" dirty="0" smtClean="0">
                <a:solidFill>
                  <a:schemeClr val="accent1">
                    <a:lumMod val="75000"/>
                  </a:schemeClr>
                </a:solidFill>
              </a:rPr>
              <a:t>Display Mode</a:t>
            </a:r>
            <a:r>
              <a:rPr lang="en-US" sz="2400" dirty="0" smtClean="0">
                <a:solidFill>
                  <a:schemeClr val="tx1"/>
                </a:solidFill>
              </a:rPr>
              <a:t> – Allows setting the display mode, either CH (channel name) or MR (?) frequency display from the keypad. </a:t>
            </a:r>
            <a:r>
              <a:rPr lang="en-US" sz="2400" dirty="0"/>
              <a:t>This is a radio-wide feature.</a:t>
            </a:r>
            <a:endParaRPr lang="en-US" sz="2400" dirty="0">
              <a:solidFill>
                <a:schemeClr val="tx1"/>
              </a:solidFill>
            </a:endParaRPr>
          </a:p>
          <a:p>
            <a:r>
              <a:rPr lang="en-US" sz="2400" b="1" dirty="0" smtClean="0">
                <a:solidFill>
                  <a:schemeClr val="accent1">
                    <a:lumMod val="75000"/>
                  </a:schemeClr>
                </a:solidFill>
              </a:rPr>
              <a:t>Program Radio</a:t>
            </a:r>
            <a:r>
              <a:rPr lang="en-US" sz="2400" dirty="0" smtClean="0">
                <a:solidFill>
                  <a:schemeClr val="tx1"/>
                </a:solidFill>
              </a:rPr>
              <a:t> – Allows programming the radio from the keypad. </a:t>
            </a:r>
            <a:r>
              <a:rPr lang="en-US" sz="2400" dirty="0"/>
              <a:t>This is a radio-wide feature.</a:t>
            </a:r>
            <a:endParaRPr lang="en-US" sz="2400" dirty="0">
              <a:solidFill>
                <a:schemeClr val="tx1"/>
              </a:solidFill>
            </a:endParaRPr>
          </a:p>
          <a:p>
            <a:endParaRPr lang="en-US" sz="2400" dirty="0" smtClean="0">
              <a:solidFill>
                <a:schemeClr val="tx1"/>
              </a:solidFill>
            </a:endParaRPr>
          </a:p>
          <a:p>
            <a:endParaRPr lang="en-US" sz="2400" dirty="0" smtClean="0">
              <a:solidFill>
                <a:schemeClr val="tx1"/>
              </a:solidFill>
            </a:endParaRPr>
          </a:p>
          <a:p>
            <a:endParaRPr lang="en-US" sz="2400" dirty="0" smtClean="0">
              <a:solidFill>
                <a:schemeClr val="tx1"/>
              </a:solidFill>
            </a:endParaRPr>
          </a:p>
          <a:p>
            <a:endParaRPr lang="en-US" sz="2400" dirty="0" smtClean="0"/>
          </a:p>
          <a:p>
            <a:endParaRPr lang="en-US" sz="2400" dirty="0" smtClean="0"/>
          </a:p>
        </p:txBody>
      </p:sp>
    </p:spTree>
    <p:extLst>
      <p:ext uri="{BB962C8B-B14F-4D97-AF65-F5344CB8AC3E}">
        <p14:creationId xmlns:p14="http://schemas.microsoft.com/office/powerpoint/2010/main" val="110199961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Menu Item – Scan</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5894614"/>
          </a:xfrm>
        </p:spPr>
        <p:txBody>
          <a:bodyPr>
            <a:noAutofit/>
          </a:bodyPr>
          <a:lstStyle/>
          <a:p>
            <a:r>
              <a:rPr lang="en-US" sz="2400" b="1" dirty="0" smtClean="0">
                <a:solidFill>
                  <a:schemeClr val="accent1">
                    <a:lumMod val="75000"/>
                  </a:schemeClr>
                </a:solidFill>
              </a:rPr>
              <a:t>Scan</a:t>
            </a:r>
            <a:r>
              <a:rPr lang="en-US" sz="2400" dirty="0" smtClean="0">
                <a:solidFill>
                  <a:schemeClr val="tx1"/>
                </a:solidFill>
              </a:rPr>
              <a:t> – </a:t>
            </a:r>
            <a:r>
              <a:rPr lang="en-US" sz="2400" dirty="0" smtClean="0"/>
              <a:t>Allows </a:t>
            </a:r>
            <a:r>
              <a:rPr lang="en-US" sz="2400" dirty="0"/>
              <a:t>the user to toggle Scan on or off via the menu for the current conventional </a:t>
            </a:r>
            <a:r>
              <a:rPr lang="en-US" sz="2400" dirty="0" smtClean="0"/>
              <a:t>channel personality</a:t>
            </a:r>
            <a:r>
              <a:rPr lang="en-US" sz="2400" dirty="0"/>
              <a:t>. Scan allows the radio to search the scan list that is attached to the </a:t>
            </a:r>
            <a:r>
              <a:rPr lang="en-US" sz="2400" dirty="0" smtClean="0"/>
              <a:t>current channel/personality </a:t>
            </a:r>
            <a:r>
              <a:rPr lang="en-US" sz="2400" dirty="0"/>
              <a:t>for an eligible channel/personality to receive or unmute</a:t>
            </a:r>
            <a:r>
              <a:rPr lang="en-US" sz="2400" dirty="0" smtClean="0"/>
              <a:t>. (note: you need a Scan List to activate scanning)</a:t>
            </a:r>
            <a:endParaRPr lang="en-US" sz="2400" dirty="0" smtClean="0">
              <a:solidFill>
                <a:schemeClr val="tx1"/>
              </a:solidFill>
            </a:endParaRPr>
          </a:p>
          <a:p>
            <a:r>
              <a:rPr lang="en-US" sz="2400" b="1" dirty="0" smtClean="0">
                <a:solidFill>
                  <a:schemeClr val="accent1">
                    <a:lumMod val="75000"/>
                  </a:schemeClr>
                </a:solidFill>
              </a:rPr>
              <a:t>Edit List</a:t>
            </a:r>
            <a:r>
              <a:rPr lang="en-US" sz="2400" dirty="0" smtClean="0">
                <a:solidFill>
                  <a:schemeClr val="tx1"/>
                </a:solidFill>
              </a:rPr>
              <a:t> - </a:t>
            </a:r>
            <a:r>
              <a:rPr lang="en-US" sz="2400" dirty="0"/>
              <a:t>Allows the user to edit the Scan List via the menu. The Edit List allows the user to perform </a:t>
            </a:r>
            <a:r>
              <a:rPr lang="en-US" sz="2400" dirty="0" smtClean="0"/>
              <a:t>certain actions </a:t>
            </a:r>
            <a:r>
              <a:rPr lang="en-US" sz="2400" dirty="0"/>
              <a:t>on the scan list, e.g. view the scan list, change the scan member's priority level, add new </a:t>
            </a:r>
            <a:r>
              <a:rPr lang="en-US" sz="2400" dirty="0" smtClean="0"/>
              <a:t>scan members </a:t>
            </a:r>
            <a:r>
              <a:rPr lang="en-US" sz="2400" dirty="0"/>
              <a:t>to the scan list or delete members from the scan list. Creating a new or deleting an </a:t>
            </a:r>
            <a:r>
              <a:rPr lang="en-US" sz="2400" dirty="0" smtClean="0"/>
              <a:t>existing scan </a:t>
            </a:r>
            <a:r>
              <a:rPr lang="en-US" sz="2400" dirty="0"/>
              <a:t>list is not allowed on the radio.</a:t>
            </a:r>
            <a:endParaRPr lang="en-US" sz="2400" dirty="0" smtClean="0">
              <a:solidFill>
                <a:schemeClr val="tx1"/>
              </a:solidFill>
            </a:endParaRPr>
          </a:p>
          <a:p>
            <a:endParaRPr lang="en-US" sz="2400" dirty="0" smtClean="0">
              <a:solidFill>
                <a:schemeClr val="tx1"/>
              </a:solidFill>
            </a:endParaRPr>
          </a:p>
          <a:p>
            <a:endParaRPr lang="en-US" sz="2400" dirty="0" smtClean="0">
              <a:solidFill>
                <a:schemeClr val="tx1"/>
              </a:solidFill>
            </a:endParaRPr>
          </a:p>
          <a:p>
            <a:endParaRPr lang="en-US" sz="2400" dirty="0" smtClean="0"/>
          </a:p>
          <a:p>
            <a:endParaRPr lang="en-US" sz="2400" dirty="0" smtClean="0"/>
          </a:p>
        </p:txBody>
      </p:sp>
    </p:spTree>
    <p:extLst>
      <p:ext uri="{BB962C8B-B14F-4D97-AF65-F5344CB8AC3E}">
        <p14:creationId xmlns:p14="http://schemas.microsoft.com/office/powerpoint/2010/main" val="41842430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Buttons Definitions</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5894614"/>
          </a:xfrm>
        </p:spPr>
        <p:txBody>
          <a:bodyPr>
            <a:noAutofit/>
          </a:bodyPr>
          <a:lstStyle/>
          <a:p>
            <a:r>
              <a:rPr lang="en-US" sz="2400" b="1" dirty="0" smtClean="0">
                <a:solidFill>
                  <a:schemeClr val="accent1">
                    <a:lumMod val="75000"/>
                  </a:schemeClr>
                </a:solidFill>
              </a:rPr>
              <a:t>Long Press Duration(</a:t>
            </a:r>
            <a:r>
              <a:rPr lang="en-US" sz="2400" b="1" dirty="0" err="1" smtClean="0">
                <a:solidFill>
                  <a:schemeClr val="accent1">
                    <a:lumMod val="75000"/>
                  </a:schemeClr>
                </a:solidFill>
              </a:rPr>
              <a:t>ms</a:t>
            </a:r>
            <a:r>
              <a:rPr lang="en-US" sz="2400" b="1" dirty="0" smtClean="0">
                <a:solidFill>
                  <a:schemeClr val="accent1">
                    <a:lumMod val="75000"/>
                  </a:schemeClr>
                </a:solidFill>
              </a:rPr>
              <a:t>)</a:t>
            </a:r>
            <a:r>
              <a:rPr lang="en-US" sz="2400" dirty="0" smtClean="0">
                <a:solidFill>
                  <a:schemeClr val="tx1"/>
                </a:solidFill>
              </a:rPr>
              <a:t> – </a:t>
            </a:r>
            <a:r>
              <a:rPr lang="en-US" sz="2400" dirty="0"/>
              <a:t>Sets the duration a button is required to be pressed (and held down), for it to be interpreted as a </a:t>
            </a:r>
            <a:r>
              <a:rPr lang="en-US" sz="2400" dirty="0" smtClean="0"/>
              <a:t>long press</a:t>
            </a:r>
            <a:r>
              <a:rPr lang="en-US" sz="2400" dirty="0"/>
              <a:t>. This duration also controls the long press operation of the button assigned to the </a:t>
            </a:r>
            <a:r>
              <a:rPr lang="en-US" sz="2400" dirty="0" smtClean="0"/>
              <a:t>Emergency feature</a:t>
            </a:r>
            <a:r>
              <a:rPr lang="en-US" sz="2400" dirty="0"/>
              <a:t>. This is a radio-wide feature.</a:t>
            </a:r>
            <a:endParaRPr lang="en-US" sz="2400" dirty="0" smtClean="0">
              <a:solidFill>
                <a:schemeClr val="tx1"/>
              </a:solidFill>
            </a:endParaRPr>
          </a:p>
          <a:p>
            <a:endParaRPr lang="en-US" sz="2400" dirty="0" smtClean="0">
              <a:solidFill>
                <a:schemeClr val="tx1"/>
              </a:solidFill>
            </a:endParaRPr>
          </a:p>
          <a:p>
            <a:endParaRPr lang="en-US" sz="2400" dirty="0" smtClean="0">
              <a:solidFill>
                <a:schemeClr val="tx1"/>
              </a:solidFill>
            </a:endParaRPr>
          </a:p>
          <a:p>
            <a:endParaRPr lang="en-US" sz="2400" dirty="0" smtClean="0"/>
          </a:p>
          <a:p>
            <a:endParaRPr lang="en-US" sz="2400" dirty="0" smtClean="0"/>
          </a:p>
        </p:txBody>
      </p:sp>
    </p:spTree>
    <p:extLst>
      <p:ext uri="{BB962C8B-B14F-4D97-AF65-F5344CB8AC3E}">
        <p14:creationId xmlns:p14="http://schemas.microsoft.com/office/powerpoint/2010/main" val="96438334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Buttons Definitions – Radio Buttons</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5894614"/>
          </a:xfrm>
        </p:spPr>
        <p:txBody>
          <a:bodyPr>
            <a:noAutofit/>
          </a:bodyPr>
          <a:lstStyle/>
          <a:p>
            <a:pPr marL="0" indent="0">
              <a:buNone/>
            </a:pPr>
            <a:r>
              <a:rPr lang="en-US" sz="2400" dirty="0" smtClean="0">
                <a:solidFill>
                  <a:schemeClr val="tx1"/>
                </a:solidFill>
              </a:rPr>
              <a:t>You can use this section to assign various functions to the two programmable buttons on the side of the radio. Button 1 is above the PTT switch and Button 2 is below the PTT switch. You can also assign two functions to each button. One function is activated by a short button press and the other is activated by a long button press, the duration being set by the previously explained </a:t>
            </a:r>
            <a:r>
              <a:rPr lang="en-US" sz="2400" dirty="0" smtClean="0">
                <a:solidFill>
                  <a:schemeClr val="accent1">
                    <a:lumMod val="75000"/>
                  </a:schemeClr>
                </a:solidFill>
              </a:rPr>
              <a:t>Long Press Duration</a:t>
            </a:r>
            <a:r>
              <a:rPr lang="en-US" sz="2400" dirty="0" smtClean="0">
                <a:solidFill>
                  <a:schemeClr val="tx1"/>
                </a:solidFill>
              </a:rPr>
              <a:t> option. </a:t>
            </a:r>
          </a:p>
          <a:p>
            <a:endParaRPr lang="en-US" sz="2400" dirty="0" smtClean="0">
              <a:solidFill>
                <a:schemeClr val="tx1"/>
              </a:solidFill>
            </a:endParaRPr>
          </a:p>
          <a:p>
            <a:endParaRPr lang="en-US" sz="2400" dirty="0" smtClean="0">
              <a:solidFill>
                <a:schemeClr val="tx1"/>
              </a:solidFill>
            </a:endParaRPr>
          </a:p>
          <a:p>
            <a:endParaRPr lang="en-US" sz="2400" dirty="0" smtClean="0"/>
          </a:p>
          <a:p>
            <a:endParaRPr lang="en-US" sz="2400" dirty="0" smtClean="0"/>
          </a:p>
        </p:txBody>
      </p:sp>
    </p:spTree>
    <p:extLst>
      <p:ext uri="{BB962C8B-B14F-4D97-AF65-F5344CB8AC3E}">
        <p14:creationId xmlns:p14="http://schemas.microsoft.com/office/powerpoint/2010/main" val="19474020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Buttons Definitions – One Touch Access</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5894614"/>
          </a:xfrm>
        </p:spPr>
        <p:txBody>
          <a:bodyPr>
            <a:noAutofit/>
          </a:bodyPr>
          <a:lstStyle/>
          <a:p>
            <a:r>
              <a:rPr lang="en-US" sz="2400" dirty="0" smtClean="0"/>
              <a:t>There </a:t>
            </a:r>
            <a:r>
              <a:rPr lang="en-US" sz="2400" dirty="0"/>
              <a:t>are 6 rows that can be used to configure one touch access. Each row contains the </a:t>
            </a:r>
            <a:r>
              <a:rPr lang="en-US" sz="2400" dirty="0" smtClean="0"/>
              <a:t>parameters for </a:t>
            </a:r>
            <a:r>
              <a:rPr lang="en-US" sz="2400" dirty="0"/>
              <a:t>a one touch access. Each row can then be assigned to a short or long programmable button </a:t>
            </a:r>
            <a:r>
              <a:rPr lang="en-US" sz="2400" dirty="0" smtClean="0"/>
              <a:t>press (One </a:t>
            </a:r>
            <a:r>
              <a:rPr lang="en-US" sz="2400" dirty="0"/>
              <a:t>touch Access).</a:t>
            </a:r>
            <a:endParaRPr lang="en-US" sz="2400" dirty="0" smtClean="0">
              <a:solidFill>
                <a:schemeClr val="tx1"/>
              </a:solidFill>
            </a:endParaRPr>
          </a:p>
          <a:p>
            <a:endParaRPr lang="en-US" sz="2400" dirty="0" smtClean="0">
              <a:solidFill>
                <a:schemeClr val="tx1"/>
              </a:solidFill>
            </a:endParaRPr>
          </a:p>
          <a:p>
            <a:endParaRPr lang="en-US" sz="2400" dirty="0" smtClean="0">
              <a:solidFill>
                <a:schemeClr val="tx1"/>
              </a:solidFill>
            </a:endParaRPr>
          </a:p>
          <a:p>
            <a:endParaRPr lang="en-US" sz="2400" dirty="0" smtClean="0"/>
          </a:p>
          <a:p>
            <a:endParaRPr lang="en-US" sz="2400" dirty="0" smtClean="0"/>
          </a:p>
        </p:txBody>
      </p:sp>
    </p:spTree>
    <p:extLst>
      <p:ext uri="{BB962C8B-B14F-4D97-AF65-F5344CB8AC3E}">
        <p14:creationId xmlns:p14="http://schemas.microsoft.com/office/powerpoint/2010/main" val="133591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Buttons Definitions – Number Key Quick Contact Access</a:t>
            </a:r>
            <a:endParaRPr lang="en-US" dirty="0">
              <a:solidFill>
                <a:schemeClr val="accent1">
                  <a:lumMod val="75000"/>
                </a:schemeClr>
              </a:solidFill>
            </a:endParaRPr>
          </a:p>
        </p:txBody>
      </p:sp>
      <p:sp>
        <p:nvSpPr>
          <p:cNvPr id="3" name="Content Placeholder 2"/>
          <p:cNvSpPr>
            <a:spLocks noGrp="1"/>
          </p:cNvSpPr>
          <p:nvPr>
            <p:ph idx="1"/>
          </p:nvPr>
        </p:nvSpPr>
        <p:spPr>
          <a:xfrm>
            <a:off x="677334" y="1665514"/>
            <a:ext cx="8596668" cy="5192486"/>
          </a:xfrm>
        </p:spPr>
        <p:txBody>
          <a:bodyPr>
            <a:noAutofit/>
          </a:bodyPr>
          <a:lstStyle/>
          <a:p>
            <a:r>
              <a:rPr lang="en-US" sz="2400" dirty="0"/>
              <a:t>This column represents the keys from "0" to "9" on the numeric keypad.</a:t>
            </a:r>
            <a:r>
              <a:rPr lang="en-US" sz="2400" dirty="0" smtClean="0">
                <a:solidFill>
                  <a:schemeClr val="tx1"/>
                </a:solidFill>
              </a:rPr>
              <a:t> Using these fields you can associate a contact with a numeric keypad button for quick access.</a:t>
            </a:r>
          </a:p>
          <a:p>
            <a:endParaRPr lang="en-US" sz="2400" dirty="0" smtClean="0">
              <a:solidFill>
                <a:schemeClr val="tx1"/>
              </a:solidFill>
            </a:endParaRPr>
          </a:p>
          <a:p>
            <a:endParaRPr lang="en-US" sz="2400" dirty="0" smtClean="0">
              <a:solidFill>
                <a:schemeClr val="tx1"/>
              </a:solidFill>
            </a:endParaRPr>
          </a:p>
          <a:p>
            <a:endParaRPr lang="en-US" sz="2400" dirty="0" smtClean="0">
              <a:solidFill>
                <a:schemeClr val="tx1"/>
              </a:solidFill>
            </a:endParaRPr>
          </a:p>
          <a:p>
            <a:endParaRPr lang="en-US" sz="2400" dirty="0" smtClean="0"/>
          </a:p>
          <a:p>
            <a:endParaRPr lang="en-US" sz="2400" dirty="0" smtClean="0"/>
          </a:p>
        </p:txBody>
      </p:sp>
    </p:spTree>
    <p:extLst>
      <p:ext uri="{BB962C8B-B14F-4D97-AF65-F5344CB8AC3E}">
        <p14:creationId xmlns:p14="http://schemas.microsoft.com/office/powerpoint/2010/main" val="26464102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Text Message</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5894614"/>
          </a:xfrm>
        </p:spPr>
        <p:txBody>
          <a:bodyPr>
            <a:noAutofit/>
          </a:bodyPr>
          <a:lstStyle/>
          <a:p>
            <a:r>
              <a:rPr lang="en-US" sz="2400" dirty="0"/>
              <a:t>A user may enter up to </a:t>
            </a:r>
            <a:r>
              <a:rPr lang="en-US" sz="2400" dirty="0" smtClean="0"/>
              <a:t>144 characters. </a:t>
            </a:r>
            <a:r>
              <a:rPr lang="en-US" sz="2400" dirty="0"/>
              <a:t>Valid characters are </a:t>
            </a:r>
            <a:r>
              <a:rPr lang="en-US" sz="2400" dirty="0" err="1" smtClean="0"/>
              <a:t>alphanumerics</a:t>
            </a:r>
            <a:r>
              <a:rPr lang="en-US" sz="2400" dirty="0" smtClean="0"/>
              <a:t>, spaces </a:t>
            </a:r>
            <a:r>
              <a:rPr lang="en-US" sz="2400" dirty="0"/>
              <a:t>and special characters. </a:t>
            </a:r>
            <a:r>
              <a:rPr lang="en-US" sz="2400" dirty="0" smtClean="0"/>
              <a:t>The user can then access those text messages by using the Quick Text option </a:t>
            </a:r>
            <a:r>
              <a:rPr lang="en-US" sz="2400" dirty="0"/>
              <a:t>via the </a:t>
            </a:r>
            <a:r>
              <a:rPr lang="en-US" sz="2400" dirty="0" smtClean="0"/>
              <a:t>Text Message </a:t>
            </a:r>
            <a:r>
              <a:rPr lang="en-US" sz="2400" dirty="0"/>
              <a:t>Menu feature.</a:t>
            </a:r>
            <a:r>
              <a:rPr lang="en-US" sz="2400" dirty="0" smtClean="0">
                <a:solidFill>
                  <a:schemeClr val="tx1"/>
                </a:solidFill>
              </a:rPr>
              <a:t> </a:t>
            </a:r>
          </a:p>
          <a:p>
            <a:endParaRPr lang="en-US" sz="2400" dirty="0" smtClean="0">
              <a:solidFill>
                <a:schemeClr val="tx1"/>
              </a:solidFill>
            </a:endParaRPr>
          </a:p>
          <a:p>
            <a:endParaRPr lang="en-US" sz="2400" dirty="0" smtClean="0"/>
          </a:p>
          <a:p>
            <a:endParaRPr lang="en-US" sz="2400" dirty="0" smtClean="0"/>
          </a:p>
        </p:txBody>
      </p:sp>
    </p:spTree>
    <p:extLst>
      <p:ext uri="{BB962C8B-B14F-4D97-AF65-F5344CB8AC3E}">
        <p14:creationId xmlns:p14="http://schemas.microsoft.com/office/powerpoint/2010/main" val="43798291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Digit Emergency System</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5894614"/>
          </a:xfrm>
        </p:spPr>
        <p:txBody>
          <a:bodyPr>
            <a:noAutofit/>
          </a:bodyPr>
          <a:lstStyle/>
          <a:p>
            <a:pPr marL="0" indent="0">
              <a:buNone/>
            </a:pPr>
            <a:r>
              <a:rPr lang="en-US" sz="2400" dirty="0"/>
              <a:t>Associates any available digital emergency system to this channel for use during an </a:t>
            </a:r>
            <a:r>
              <a:rPr lang="en-US" sz="2400" dirty="0" smtClean="0"/>
              <a:t>emergency. Selecting </a:t>
            </a:r>
            <a:r>
              <a:rPr lang="en-US" sz="2400" dirty="0"/>
              <a:t>the None option disables the user from transmitting an emergency call from this </a:t>
            </a:r>
            <a:r>
              <a:rPr lang="en-US" sz="2400" dirty="0" smtClean="0"/>
              <a:t>channel. This </a:t>
            </a:r>
            <a:r>
              <a:rPr lang="en-US" sz="2400" dirty="0"/>
              <a:t>is a channel-wide feature.</a:t>
            </a:r>
            <a:endParaRPr lang="en-US" sz="2400" dirty="0" smtClean="0">
              <a:solidFill>
                <a:schemeClr val="tx1"/>
              </a:solidFill>
            </a:endParaRPr>
          </a:p>
          <a:p>
            <a:r>
              <a:rPr lang="en-US" sz="2400" b="1" dirty="0" smtClean="0">
                <a:solidFill>
                  <a:schemeClr val="accent1">
                    <a:lumMod val="75000"/>
                  </a:schemeClr>
                </a:solidFill>
              </a:rPr>
              <a:t>Remote Monitor Duration</a:t>
            </a:r>
            <a:r>
              <a:rPr lang="en-US" sz="2400" dirty="0" smtClean="0"/>
              <a:t> - </a:t>
            </a:r>
            <a:r>
              <a:rPr lang="en-US" sz="2400" dirty="0"/>
              <a:t>Sets the duration that the target radio can be remotely monitored. This is a radio-wide feature.</a:t>
            </a:r>
            <a:endParaRPr lang="en-US" sz="2400" dirty="0" smtClean="0"/>
          </a:p>
          <a:p>
            <a:r>
              <a:rPr lang="en-US" sz="2400" b="1" dirty="0" err="1" smtClean="0">
                <a:solidFill>
                  <a:schemeClr val="accent1">
                    <a:lumMod val="75000"/>
                  </a:schemeClr>
                </a:solidFill>
              </a:rPr>
              <a:t>Tx</a:t>
            </a:r>
            <a:r>
              <a:rPr lang="en-US" sz="2400" b="1" dirty="0" smtClean="0">
                <a:solidFill>
                  <a:schemeClr val="accent1">
                    <a:lumMod val="75000"/>
                  </a:schemeClr>
                </a:solidFill>
              </a:rPr>
              <a:t> Sync Wakeup TOT(</a:t>
            </a:r>
            <a:r>
              <a:rPr lang="en-US" sz="2400" b="1" dirty="0" err="1" smtClean="0">
                <a:solidFill>
                  <a:schemeClr val="accent1">
                    <a:lumMod val="75000"/>
                  </a:schemeClr>
                </a:solidFill>
              </a:rPr>
              <a:t>ms</a:t>
            </a:r>
            <a:r>
              <a:rPr lang="en-US" sz="2400" b="1" dirty="0" smtClean="0">
                <a:solidFill>
                  <a:schemeClr val="accent1">
                    <a:lumMod val="75000"/>
                  </a:schemeClr>
                </a:solidFill>
              </a:rPr>
              <a:t>) </a:t>
            </a:r>
            <a:r>
              <a:rPr lang="en-US" sz="2400" dirty="0" smtClean="0"/>
              <a:t>– (Digital Mode Only) </a:t>
            </a:r>
            <a:r>
              <a:rPr lang="en-US" sz="2400" dirty="0"/>
              <a:t>This feature adjusts the value of the timer that begins immediately after a message is sent to wake </a:t>
            </a:r>
            <a:r>
              <a:rPr lang="en-US" sz="2400" dirty="0" smtClean="0"/>
              <a:t>up the </a:t>
            </a:r>
            <a:r>
              <a:rPr lang="en-US" sz="2400" dirty="0"/>
              <a:t>repeater. The timer is stopped when the radio receives a repeater sync signal. If the timer </a:t>
            </a:r>
            <a:r>
              <a:rPr lang="en-US" sz="2400" dirty="0" smtClean="0"/>
              <a:t>expires before </a:t>
            </a:r>
            <a:r>
              <a:rPr lang="en-US" sz="2400" dirty="0"/>
              <a:t>receiving a repeater sync signal, the radio sends another message to wake up the </a:t>
            </a:r>
            <a:r>
              <a:rPr lang="en-US" sz="2400" dirty="0" smtClean="0"/>
              <a:t>repeater. </a:t>
            </a:r>
          </a:p>
        </p:txBody>
      </p:sp>
    </p:spTree>
    <p:extLst>
      <p:ext uri="{BB962C8B-B14F-4D97-AF65-F5344CB8AC3E}">
        <p14:creationId xmlns:p14="http://schemas.microsoft.com/office/powerpoint/2010/main" val="298413165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Digit Emergency System cont.</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5894614"/>
          </a:xfrm>
        </p:spPr>
        <p:txBody>
          <a:bodyPr>
            <a:noAutofit/>
          </a:bodyPr>
          <a:lstStyle/>
          <a:p>
            <a:pPr marL="0" indent="0">
              <a:buNone/>
            </a:pPr>
            <a:r>
              <a:rPr lang="en-US" sz="2400" dirty="0" smtClean="0"/>
              <a:t>The </a:t>
            </a:r>
            <a:r>
              <a:rPr lang="en-US" sz="2400" dirty="0"/>
              <a:t>number of messages is determined by the TX Wakeup Message Limit, after which the repeater </a:t>
            </a:r>
            <a:r>
              <a:rPr lang="en-US" sz="2400" dirty="0" smtClean="0"/>
              <a:t>is assumed </a:t>
            </a:r>
            <a:r>
              <a:rPr lang="en-US" sz="2400" dirty="0"/>
              <a:t>to be out of range. This is a radio-wide feature</a:t>
            </a:r>
            <a:r>
              <a:rPr lang="en-US" sz="2400" dirty="0" smtClean="0"/>
              <a:t>.</a:t>
            </a:r>
          </a:p>
          <a:p>
            <a:r>
              <a:rPr lang="en-US" sz="2400" b="1" dirty="0" err="1" smtClean="0">
                <a:solidFill>
                  <a:schemeClr val="accent1">
                    <a:lumMod val="75000"/>
                  </a:schemeClr>
                </a:solidFill>
              </a:rPr>
              <a:t>Tx</a:t>
            </a:r>
            <a:r>
              <a:rPr lang="en-US" sz="2400" b="1" dirty="0" smtClean="0">
                <a:solidFill>
                  <a:schemeClr val="accent1">
                    <a:lumMod val="75000"/>
                  </a:schemeClr>
                </a:solidFill>
              </a:rPr>
              <a:t> Wakeup Message Limit </a:t>
            </a:r>
            <a:r>
              <a:rPr lang="en-US" sz="2400" dirty="0" smtClean="0"/>
              <a:t>– (Digital Mode Only) </a:t>
            </a:r>
            <a:r>
              <a:rPr lang="en-US" sz="2400" dirty="0"/>
              <a:t>This feature sets the number of messages sent to wake up the repeater. Setting a higher </a:t>
            </a:r>
            <a:r>
              <a:rPr lang="en-US" sz="2400" dirty="0" smtClean="0"/>
              <a:t>number improves </a:t>
            </a:r>
            <a:r>
              <a:rPr lang="en-US" sz="2400" dirty="0"/>
              <a:t>the success rate of waking up the repeater. This is a radio-wide feature.</a:t>
            </a:r>
            <a:endParaRPr lang="en-US" sz="2400" dirty="0" smtClean="0"/>
          </a:p>
          <a:p>
            <a:r>
              <a:rPr lang="en-US" sz="2400" b="1" dirty="0" smtClean="0">
                <a:solidFill>
                  <a:schemeClr val="accent1">
                    <a:lumMod val="75000"/>
                  </a:schemeClr>
                </a:solidFill>
              </a:rPr>
              <a:t>Radio Disable Decode</a:t>
            </a:r>
            <a:r>
              <a:rPr lang="en-US" sz="2400" dirty="0" smtClean="0"/>
              <a:t> - </a:t>
            </a:r>
            <a:r>
              <a:rPr lang="en-US" sz="2400" dirty="0"/>
              <a:t>Allows the radio to receive and process a Radio Disable command sent from another radio to </a:t>
            </a:r>
            <a:r>
              <a:rPr lang="en-US" sz="2400" dirty="0" smtClean="0"/>
              <a:t>remotely disable </a:t>
            </a:r>
            <a:r>
              <a:rPr lang="en-US" sz="2400" dirty="0"/>
              <a:t>it. This feature helps to block usage of stolen or lost radios. This is a radio-wide feature.</a:t>
            </a:r>
            <a:endParaRPr lang="en-US" sz="2400" dirty="0" smtClean="0"/>
          </a:p>
        </p:txBody>
      </p:sp>
    </p:spTree>
    <p:extLst>
      <p:ext uri="{BB962C8B-B14F-4D97-AF65-F5344CB8AC3E}">
        <p14:creationId xmlns:p14="http://schemas.microsoft.com/office/powerpoint/2010/main" val="69232505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Digit Emergency System cont.</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5894614"/>
          </a:xfrm>
        </p:spPr>
        <p:txBody>
          <a:bodyPr>
            <a:noAutofit/>
          </a:bodyPr>
          <a:lstStyle/>
          <a:p>
            <a:r>
              <a:rPr lang="en-US" sz="2400" b="1" dirty="0" smtClean="0">
                <a:solidFill>
                  <a:schemeClr val="accent1">
                    <a:lumMod val="75000"/>
                  </a:schemeClr>
                </a:solidFill>
              </a:rPr>
              <a:t>Remote Monitor Decode </a:t>
            </a:r>
            <a:r>
              <a:rPr lang="en-US" sz="2400" dirty="0" smtClean="0"/>
              <a:t>– (Digital Mode Only) </a:t>
            </a:r>
            <a:r>
              <a:rPr lang="en-US" sz="2400" dirty="0"/>
              <a:t>Allows the radio to receive and process Remote Monitor command sent from another radio. </a:t>
            </a:r>
            <a:r>
              <a:rPr lang="en-US" sz="2400" dirty="0" smtClean="0"/>
              <a:t>This command </a:t>
            </a:r>
            <a:r>
              <a:rPr lang="en-US" sz="2400" dirty="0"/>
              <a:t>instructs the receiving radio to activate its microphone and transmitter for the </a:t>
            </a:r>
            <a:r>
              <a:rPr lang="en-US" sz="2400" dirty="0" smtClean="0"/>
              <a:t>duration specified </a:t>
            </a:r>
            <a:r>
              <a:rPr lang="en-US" sz="2400" dirty="0"/>
              <a:t>in Remote Monitor Duration. A call is silently set up on this radio and its </a:t>
            </a:r>
            <a:r>
              <a:rPr lang="en-US" sz="2400" dirty="0" smtClean="0"/>
              <a:t>transmission controlled </a:t>
            </a:r>
            <a:r>
              <a:rPr lang="en-US" sz="2400" dirty="0"/>
              <a:t>remotely without any indication given to the receiving radio user. This is a </a:t>
            </a:r>
            <a:r>
              <a:rPr lang="en-US" sz="2400" dirty="0" smtClean="0"/>
              <a:t>radio-wide feature</a:t>
            </a:r>
            <a:r>
              <a:rPr lang="en-US" sz="2400" dirty="0"/>
              <a:t>. </a:t>
            </a:r>
            <a:endParaRPr lang="en-US" sz="2400" dirty="0" smtClean="0"/>
          </a:p>
          <a:p>
            <a:endParaRPr lang="en-US" sz="2400" dirty="0" smtClean="0"/>
          </a:p>
        </p:txBody>
      </p:sp>
    </p:spTree>
    <p:extLst>
      <p:ext uri="{BB962C8B-B14F-4D97-AF65-F5344CB8AC3E}">
        <p14:creationId xmlns:p14="http://schemas.microsoft.com/office/powerpoint/2010/main" val="31295089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812800"/>
          </a:xfrm>
        </p:spPr>
        <p:txBody>
          <a:bodyPr/>
          <a:lstStyle/>
          <a:p>
            <a:r>
              <a:rPr lang="en-US" dirty="0" smtClean="0">
                <a:solidFill>
                  <a:schemeClr val="accent1">
                    <a:lumMod val="75000"/>
                  </a:schemeClr>
                </a:solidFill>
              </a:rPr>
              <a:t>Basic Concepts – Call ID</a:t>
            </a:r>
            <a:endParaRPr lang="en-US" dirty="0">
              <a:solidFill>
                <a:schemeClr val="accent1">
                  <a:lumMod val="75000"/>
                </a:schemeClr>
              </a:solidFill>
            </a:endParaRPr>
          </a:p>
        </p:txBody>
      </p:sp>
      <p:sp>
        <p:nvSpPr>
          <p:cNvPr id="3" name="Text Placeholder 2"/>
          <p:cNvSpPr>
            <a:spLocks noGrp="1"/>
          </p:cNvSpPr>
          <p:nvPr>
            <p:ph type="body" idx="1"/>
          </p:nvPr>
        </p:nvSpPr>
        <p:spPr>
          <a:xfrm>
            <a:off x="677335" y="1016000"/>
            <a:ext cx="8596668" cy="4428462"/>
          </a:xfrm>
        </p:spPr>
        <p:txBody>
          <a:bodyPr>
            <a:normAutofit/>
          </a:bodyPr>
          <a:lstStyle/>
          <a:p>
            <a:r>
              <a:rPr lang="en-US" sz="2400" b="1" dirty="0" smtClean="0">
                <a:solidFill>
                  <a:schemeClr val="tx1"/>
                </a:solidFill>
              </a:rPr>
              <a:t>Private Call</a:t>
            </a:r>
            <a:r>
              <a:rPr lang="en-US" sz="2400" dirty="0" smtClean="0">
                <a:solidFill>
                  <a:schemeClr val="tx1"/>
                </a:solidFill>
              </a:rPr>
              <a:t> – range (1 – 16776415) This is the radio ID of the target radio. Every radio has a single Radio ID.</a:t>
            </a:r>
          </a:p>
          <a:p>
            <a:r>
              <a:rPr lang="en-US" sz="2400" b="1" dirty="0" smtClean="0">
                <a:solidFill>
                  <a:schemeClr val="tx1"/>
                </a:solidFill>
              </a:rPr>
              <a:t>Group Call</a:t>
            </a:r>
            <a:r>
              <a:rPr lang="en-US" sz="2400" dirty="0" smtClean="0">
                <a:solidFill>
                  <a:schemeClr val="tx1"/>
                </a:solidFill>
              </a:rPr>
              <a:t> – range (1 – 16776415) This is the ID of the Group that the user wishes to subscribe to.</a:t>
            </a:r>
          </a:p>
          <a:p>
            <a:r>
              <a:rPr lang="en-US" sz="2400" b="1" dirty="0" smtClean="0">
                <a:solidFill>
                  <a:schemeClr val="tx1"/>
                </a:solidFill>
              </a:rPr>
              <a:t>All Call</a:t>
            </a:r>
            <a:r>
              <a:rPr lang="en-US" sz="2400" dirty="0" smtClean="0">
                <a:solidFill>
                  <a:schemeClr val="tx1"/>
                </a:solidFill>
              </a:rPr>
              <a:t> – This has a fixed ID of 16777215 (</a:t>
            </a:r>
            <a:r>
              <a:rPr lang="en-US" sz="2400" dirty="0" err="1" smtClean="0">
                <a:solidFill>
                  <a:schemeClr val="tx1"/>
                </a:solidFill>
              </a:rPr>
              <a:t>ie</a:t>
            </a:r>
            <a:r>
              <a:rPr lang="en-US" sz="2400" dirty="0" smtClean="0">
                <a:solidFill>
                  <a:schemeClr val="tx1"/>
                </a:solidFill>
              </a:rPr>
              <a:t>. 0xFFFFFF) This value is not editable.</a:t>
            </a:r>
          </a:p>
          <a:p>
            <a:endParaRPr lang="en-US" sz="3600" dirty="0">
              <a:solidFill>
                <a:schemeClr val="tx1"/>
              </a:solidFill>
            </a:endParaRPr>
          </a:p>
        </p:txBody>
      </p:sp>
    </p:spTree>
    <p:extLst>
      <p:ext uri="{BB962C8B-B14F-4D97-AF65-F5344CB8AC3E}">
        <p14:creationId xmlns:p14="http://schemas.microsoft.com/office/powerpoint/2010/main" val="14218864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Digit Emergency System cont.</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5894614"/>
          </a:xfrm>
        </p:spPr>
        <p:txBody>
          <a:bodyPr>
            <a:noAutofit/>
          </a:bodyPr>
          <a:lstStyle/>
          <a:p>
            <a:r>
              <a:rPr lang="en-US" sz="2400" b="1" dirty="0" smtClean="0">
                <a:solidFill>
                  <a:schemeClr val="accent1">
                    <a:lumMod val="75000"/>
                  </a:schemeClr>
                </a:solidFill>
              </a:rPr>
              <a:t>Emergency Remote Monitor Decode – (</a:t>
            </a:r>
            <a:r>
              <a:rPr lang="en-US" sz="2400" dirty="0" smtClean="0"/>
              <a:t>Digital Mode Only) </a:t>
            </a:r>
            <a:r>
              <a:rPr lang="en-US" sz="2400" dirty="0"/>
              <a:t>After an emergency alarm is initiated, this feature allows the radio to receive and process </a:t>
            </a:r>
            <a:r>
              <a:rPr lang="en-US" sz="2400" dirty="0" smtClean="0"/>
              <a:t>Remote Monitor </a:t>
            </a:r>
            <a:r>
              <a:rPr lang="en-US" sz="2400" dirty="0"/>
              <a:t>commands sent from another radio for the duration specified in Remote Monitor Duration. </a:t>
            </a:r>
            <a:r>
              <a:rPr lang="en-US" sz="2400" dirty="0" smtClean="0"/>
              <a:t>This is </a:t>
            </a:r>
            <a:r>
              <a:rPr lang="en-US" sz="2400" dirty="0"/>
              <a:t>an exceptional case of Remote Monitor Decode whereby the radio is able to decode </a:t>
            </a:r>
            <a:r>
              <a:rPr lang="en-US" sz="2400" dirty="0" smtClean="0"/>
              <a:t>Remote Monitor </a:t>
            </a:r>
            <a:r>
              <a:rPr lang="en-US" sz="2400" dirty="0"/>
              <a:t>command even if the Remote Monitor Decode feature is disabled but only for the duration </a:t>
            </a:r>
            <a:r>
              <a:rPr lang="en-US" sz="2400" dirty="0" smtClean="0"/>
              <a:t>as specified </a:t>
            </a:r>
            <a:r>
              <a:rPr lang="en-US" sz="2400" dirty="0"/>
              <a:t>in Remote Monitor Duration. This is a radio-wide feature.</a:t>
            </a:r>
            <a:endParaRPr lang="en-US" sz="2400" dirty="0" smtClean="0"/>
          </a:p>
        </p:txBody>
      </p:sp>
    </p:spTree>
    <p:extLst>
      <p:ext uri="{BB962C8B-B14F-4D97-AF65-F5344CB8AC3E}">
        <p14:creationId xmlns:p14="http://schemas.microsoft.com/office/powerpoint/2010/main" val="277014002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Digit Emergency System – Emergency System</a:t>
            </a:r>
            <a:endParaRPr lang="en-US" dirty="0">
              <a:solidFill>
                <a:schemeClr val="accent1">
                  <a:lumMod val="75000"/>
                </a:schemeClr>
              </a:solidFill>
            </a:endParaRPr>
          </a:p>
        </p:txBody>
      </p:sp>
      <p:sp>
        <p:nvSpPr>
          <p:cNvPr id="3" name="Content Placeholder 2"/>
          <p:cNvSpPr>
            <a:spLocks noGrp="1"/>
          </p:cNvSpPr>
          <p:nvPr>
            <p:ph idx="1"/>
          </p:nvPr>
        </p:nvSpPr>
        <p:spPr>
          <a:xfrm>
            <a:off x="677334" y="1469571"/>
            <a:ext cx="8596668" cy="5894614"/>
          </a:xfrm>
        </p:spPr>
        <p:txBody>
          <a:bodyPr>
            <a:noAutofit/>
          </a:bodyPr>
          <a:lstStyle/>
          <a:p>
            <a:r>
              <a:rPr lang="en-US" sz="2400" b="1" dirty="0" smtClean="0">
                <a:solidFill>
                  <a:schemeClr val="accent1">
                    <a:lumMod val="75000"/>
                  </a:schemeClr>
                </a:solidFill>
              </a:rPr>
              <a:t>System Name </a:t>
            </a:r>
            <a:r>
              <a:rPr lang="en-US" sz="2400" b="1" dirty="0" smtClean="0">
                <a:solidFill>
                  <a:schemeClr val="tx1"/>
                </a:solidFill>
              </a:rPr>
              <a:t>– </a:t>
            </a:r>
            <a:r>
              <a:rPr lang="en-US" sz="2400" dirty="0"/>
              <a:t>This displays the name of the system.</a:t>
            </a:r>
            <a:endParaRPr lang="en-US" sz="2400" b="1" dirty="0" smtClean="0">
              <a:solidFill>
                <a:schemeClr val="tx1"/>
              </a:solidFill>
            </a:endParaRPr>
          </a:p>
          <a:p>
            <a:r>
              <a:rPr lang="en-US" sz="2400" b="1" dirty="0" smtClean="0">
                <a:solidFill>
                  <a:schemeClr val="accent1">
                    <a:lumMod val="75000"/>
                  </a:schemeClr>
                </a:solidFill>
              </a:rPr>
              <a:t>Alarm Type </a:t>
            </a:r>
            <a:r>
              <a:rPr lang="en-US" sz="2400" b="1" dirty="0" smtClean="0">
                <a:solidFill>
                  <a:schemeClr val="tx1"/>
                </a:solidFill>
              </a:rPr>
              <a:t>– </a:t>
            </a:r>
            <a:r>
              <a:rPr lang="en-US" sz="2400" dirty="0" smtClean="0"/>
              <a:t>Specifies </a:t>
            </a:r>
            <a:r>
              <a:rPr lang="en-US" sz="2400" dirty="0"/>
              <a:t>the behavior of the radio's alarm when the emergency button is pressed.</a:t>
            </a:r>
            <a:endParaRPr lang="en-US" sz="2400" b="1" dirty="0" smtClean="0">
              <a:solidFill>
                <a:schemeClr val="tx1"/>
              </a:solidFill>
            </a:endParaRPr>
          </a:p>
          <a:p>
            <a:pPr marL="0" indent="0">
              <a:buNone/>
            </a:pPr>
            <a:r>
              <a:rPr lang="en-US" sz="2400" b="1" dirty="0" smtClean="0">
                <a:solidFill>
                  <a:schemeClr val="tx1"/>
                </a:solidFill>
              </a:rPr>
              <a:t>Regular</a:t>
            </a:r>
            <a:r>
              <a:rPr lang="en-US" sz="2400" dirty="0" smtClean="0">
                <a:solidFill>
                  <a:schemeClr val="tx1"/>
                </a:solidFill>
              </a:rPr>
              <a:t> - </a:t>
            </a:r>
            <a:r>
              <a:rPr lang="en-US" sz="2400" dirty="0"/>
              <a:t>The radio transmits an alarm signal and provides audio and visual indication that it is </a:t>
            </a:r>
            <a:r>
              <a:rPr lang="en-US" sz="2400" dirty="0" smtClean="0"/>
              <a:t>in Emergency </a:t>
            </a:r>
            <a:r>
              <a:rPr lang="en-US" sz="2400" dirty="0"/>
              <a:t>mode</a:t>
            </a:r>
            <a:r>
              <a:rPr lang="en-US" sz="2400" dirty="0" smtClean="0"/>
              <a:t>.</a:t>
            </a:r>
          </a:p>
          <a:p>
            <a:pPr marL="0" indent="0">
              <a:buNone/>
            </a:pPr>
            <a:r>
              <a:rPr lang="en-US" sz="2400" b="1" dirty="0" smtClean="0">
                <a:solidFill>
                  <a:schemeClr val="tx1"/>
                </a:solidFill>
              </a:rPr>
              <a:t>Silent</a:t>
            </a:r>
            <a:r>
              <a:rPr lang="en-US" sz="2400" dirty="0" smtClean="0">
                <a:solidFill>
                  <a:schemeClr val="tx1"/>
                </a:solidFill>
              </a:rPr>
              <a:t> - </a:t>
            </a:r>
            <a:r>
              <a:rPr lang="en-US" sz="2400" dirty="0"/>
              <a:t>The radio transmits an alarm signal but gives no audio or visual indication that it is </a:t>
            </a:r>
            <a:r>
              <a:rPr lang="en-US" sz="2400" dirty="0" smtClean="0"/>
              <a:t>in Emergency </a:t>
            </a:r>
            <a:r>
              <a:rPr lang="en-US" sz="2400" dirty="0"/>
              <a:t>mode. In addition, it will not unmute to any received audio</a:t>
            </a:r>
            <a:r>
              <a:rPr lang="en-US" sz="2400" dirty="0" smtClean="0"/>
              <a:t>.</a:t>
            </a:r>
          </a:p>
          <a:p>
            <a:pPr marL="0" indent="0">
              <a:buNone/>
            </a:pPr>
            <a:r>
              <a:rPr lang="en-US" sz="2400" b="1" dirty="0" smtClean="0">
                <a:solidFill>
                  <a:schemeClr val="tx1"/>
                </a:solidFill>
              </a:rPr>
              <a:t>Silent w/Voice </a:t>
            </a:r>
            <a:r>
              <a:rPr lang="en-US" sz="2400" dirty="0" smtClean="0">
                <a:solidFill>
                  <a:schemeClr val="tx1"/>
                </a:solidFill>
              </a:rPr>
              <a:t>- </a:t>
            </a:r>
            <a:r>
              <a:rPr lang="en-US" sz="2400" dirty="0"/>
              <a:t>The radio transmits an alarm signal but gives no audio or visual indication that it is </a:t>
            </a:r>
            <a:r>
              <a:rPr lang="en-US" sz="2400" dirty="0" smtClean="0"/>
              <a:t>in Emergency </a:t>
            </a:r>
            <a:r>
              <a:rPr lang="en-US" sz="2400" dirty="0"/>
              <a:t>mode. The radio then unmutes to qualified channel activity.</a:t>
            </a:r>
            <a:endParaRPr lang="en-US" sz="2400" dirty="0" smtClean="0">
              <a:solidFill>
                <a:schemeClr val="tx1"/>
              </a:solidFill>
            </a:endParaRPr>
          </a:p>
        </p:txBody>
      </p:sp>
    </p:spTree>
    <p:extLst>
      <p:ext uri="{BB962C8B-B14F-4D97-AF65-F5344CB8AC3E}">
        <p14:creationId xmlns:p14="http://schemas.microsoft.com/office/powerpoint/2010/main" val="84345387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Digit Emergency System – Emergency System cont.</a:t>
            </a:r>
            <a:endParaRPr lang="en-US" dirty="0">
              <a:solidFill>
                <a:schemeClr val="accent1">
                  <a:lumMod val="75000"/>
                </a:schemeClr>
              </a:solidFill>
            </a:endParaRPr>
          </a:p>
        </p:txBody>
      </p:sp>
      <p:sp>
        <p:nvSpPr>
          <p:cNvPr id="3" name="Content Placeholder 2"/>
          <p:cNvSpPr>
            <a:spLocks noGrp="1"/>
          </p:cNvSpPr>
          <p:nvPr>
            <p:ph idx="1"/>
          </p:nvPr>
        </p:nvSpPr>
        <p:spPr>
          <a:xfrm>
            <a:off x="677334" y="1469571"/>
            <a:ext cx="8596668" cy="5894614"/>
          </a:xfrm>
        </p:spPr>
        <p:txBody>
          <a:bodyPr>
            <a:noAutofit/>
          </a:bodyPr>
          <a:lstStyle/>
          <a:p>
            <a:r>
              <a:rPr lang="en-US" sz="2400" b="1" dirty="0" smtClean="0">
                <a:solidFill>
                  <a:schemeClr val="accent1">
                    <a:lumMod val="75000"/>
                  </a:schemeClr>
                </a:solidFill>
              </a:rPr>
              <a:t>Alarm Mode </a:t>
            </a:r>
            <a:r>
              <a:rPr lang="en-US" sz="2400" b="1" dirty="0" smtClean="0">
                <a:solidFill>
                  <a:schemeClr val="tx1"/>
                </a:solidFill>
              </a:rPr>
              <a:t>– </a:t>
            </a:r>
            <a:r>
              <a:rPr lang="en-US" sz="2400" dirty="0"/>
              <a:t>Specifies the behavior of the radio's alarm when the emergency button is pressed. This is </a:t>
            </a:r>
            <a:r>
              <a:rPr lang="en-US" sz="2400" dirty="0" smtClean="0"/>
              <a:t>a personality-wide </a:t>
            </a:r>
            <a:r>
              <a:rPr lang="en-US" sz="2400" dirty="0"/>
              <a:t>feature</a:t>
            </a:r>
            <a:r>
              <a:rPr lang="en-US" sz="2400" dirty="0" smtClean="0"/>
              <a:t>. </a:t>
            </a:r>
          </a:p>
          <a:p>
            <a:pPr marL="0" indent="0">
              <a:buNone/>
            </a:pPr>
            <a:r>
              <a:rPr lang="en-US" sz="2400" b="1" dirty="0" smtClean="0">
                <a:solidFill>
                  <a:schemeClr val="tx1"/>
                </a:solidFill>
              </a:rPr>
              <a:t>Alarm Only </a:t>
            </a:r>
            <a:r>
              <a:rPr lang="en-US" sz="2400" dirty="0" smtClean="0">
                <a:solidFill>
                  <a:schemeClr val="tx1"/>
                </a:solidFill>
              </a:rPr>
              <a:t>- </a:t>
            </a:r>
            <a:r>
              <a:rPr lang="en-US" sz="2400" dirty="0"/>
              <a:t>The radio sends an emergency alarm and exits the emergency mode. This alarm is </a:t>
            </a:r>
            <a:r>
              <a:rPr lang="en-US" sz="2400" dirty="0" smtClean="0"/>
              <a:t>a non-voice </a:t>
            </a:r>
            <a:r>
              <a:rPr lang="en-US" sz="2400" dirty="0"/>
              <a:t>signal that triggers an alert indication on another radio.</a:t>
            </a:r>
            <a:endParaRPr lang="en-US" sz="2400" dirty="0" smtClean="0"/>
          </a:p>
          <a:p>
            <a:pPr marL="0" indent="0">
              <a:buNone/>
            </a:pPr>
            <a:r>
              <a:rPr lang="en-US" sz="2400" b="1" dirty="0" smtClean="0">
                <a:solidFill>
                  <a:schemeClr val="tx1"/>
                </a:solidFill>
              </a:rPr>
              <a:t>Call Only </a:t>
            </a:r>
            <a:r>
              <a:rPr lang="en-US" sz="2400" dirty="0" smtClean="0">
                <a:solidFill>
                  <a:schemeClr val="tx1"/>
                </a:solidFill>
              </a:rPr>
              <a:t>- </a:t>
            </a:r>
            <a:r>
              <a:rPr lang="en-US" sz="2400" dirty="0"/>
              <a:t>Once the "Emergency" button is pressed, no emergency alarm is sent but the user </a:t>
            </a:r>
            <a:r>
              <a:rPr lang="en-US" sz="2400" dirty="0" smtClean="0"/>
              <a:t>can make </a:t>
            </a:r>
            <a:r>
              <a:rPr lang="en-US" sz="2400" dirty="0"/>
              <a:t>an emergency call by pressing the Push-To-Talk (PTT) button.</a:t>
            </a:r>
            <a:endParaRPr lang="en-US" sz="2400" dirty="0" smtClean="0"/>
          </a:p>
          <a:p>
            <a:pPr marL="0" indent="0">
              <a:buNone/>
            </a:pPr>
            <a:r>
              <a:rPr lang="en-US" sz="2400" b="1" dirty="0" smtClean="0">
                <a:solidFill>
                  <a:schemeClr val="tx1"/>
                </a:solidFill>
              </a:rPr>
              <a:t>Alarm w/Call </a:t>
            </a:r>
            <a:r>
              <a:rPr lang="en-US" sz="2400" dirty="0" smtClean="0">
                <a:solidFill>
                  <a:schemeClr val="tx1"/>
                </a:solidFill>
              </a:rPr>
              <a:t>- </a:t>
            </a:r>
            <a:r>
              <a:rPr lang="en-US" sz="2400" dirty="0"/>
              <a:t>Once the "Emergency" button is pressed, an emergency alarm is sent, after which </a:t>
            </a:r>
            <a:r>
              <a:rPr lang="en-US" sz="2400" dirty="0" smtClean="0"/>
              <a:t>an emergency </a:t>
            </a:r>
            <a:r>
              <a:rPr lang="en-US" sz="2400" dirty="0"/>
              <a:t>call can be transmitted by pressing the Push-To-Talk (PTT) button.</a:t>
            </a:r>
            <a:endParaRPr lang="en-US" sz="2400" dirty="0" smtClean="0">
              <a:solidFill>
                <a:schemeClr val="tx1"/>
              </a:solidFill>
            </a:endParaRPr>
          </a:p>
        </p:txBody>
      </p:sp>
    </p:spTree>
    <p:extLst>
      <p:ext uri="{BB962C8B-B14F-4D97-AF65-F5344CB8AC3E}">
        <p14:creationId xmlns:p14="http://schemas.microsoft.com/office/powerpoint/2010/main" val="189953403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Digit Emergency System – Emergency System cont.</a:t>
            </a:r>
            <a:endParaRPr lang="en-US" dirty="0">
              <a:solidFill>
                <a:schemeClr val="accent1">
                  <a:lumMod val="75000"/>
                </a:schemeClr>
              </a:solidFill>
            </a:endParaRPr>
          </a:p>
        </p:txBody>
      </p:sp>
      <p:sp>
        <p:nvSpPr>
          <p:cNvPr id="3" name="Content Placeholder 2"/>
          <p:cNvSpPr>
            <a:spLocks noGrp="1"/>
          </p:cNvSpPr>
          <p:nvPr>
            <p:ph idx="1"/>
          </p:nvPr>
        </p:nvSpPr>
        <p:spPr>
          <a:xfrm>
            <a:off x="677334" y="1469571"/>
            <a:ext cx="8596668" cy="5894614"/>
          </a:xfrm>
        </p:spPr>
        <p:txBody>
          <a:bodyPr>
            <a:noAutofit/>
          </a:bodyPr>
          <a:lstStyle/>
          <a:p>
            <a:r>
              <a:rPr lang="en-US" sz="2400" b="1" dirty="0" smtClean="0">
                <a:solidFill>
                  <a:schemeClr val="accent1">
                    <a:lumMod val="75000"/>
                  </a:schemeClr>
                </a:solidFill>
              </a:rPr>
              <a:t>Revert Channel </a:t>
            </a:r>
            <a:r>
              <a:rPr lang="en-US" sz="2400" b="1" dirty="0" smtClean="0">
                <a:solidFill>
                  <a:schemeClr val="tx1"/>
                </a:solidFill>
              </a:rPr>
              <a:t>– </a:t>
            </a:r>
            <a:r>
              <a:rPr lang="en-US" sz="2400" dirty="0"/>
              <a:t>This is the channel used for digital emergency alarm or voice. Any single site digital channel may </a:t>
            </a:r>
            <a:r>
              <a:rPr lang="en-US" sz="2400" dirty="0" smtClean="0"/>
              <a:t>be set </a:t>
            </a:r>
            <a:r>
              <a:rPr lang="en-US" sz="2400" dirty="0"/>
              <a:t>as the Revert Channel, including the channel indicated by the radio's channel selector</a:t>
            </a:r>
            <a:r>
              <a:rPr lang="en-US" sz="2400" dirty="0" smtClean="0"/>
              <a:t>.</a:t>
            </a:r>
          </a:p>
          <a:p>
            <a:r>
              <a:rPr lang="en-US" sz="2400" b="1" dirty="0" smtClean="0">
                <a:solidFill>
                  <a:schemeClr val="accent1">
                    <a:lumMod val="75000"/>
                  </a:schemeClr>
                </a:solidFill>
              </a:rPr>
              <a:t>Impolite Retries</a:t>
            </a:r>
            <a:r>
              <a:rPr lang="en-US" sz="2400" dirty="0" smtClean="0">
                <a:solidFill>
                  <a:schemeClr val="tx1"/>
                </a:solidFill>
              </a:rPr>
              <a:t> – </a:t>
            </a:r>
            <a:r>
              <a:rPr lang="en-US" sz="2400" dirty="0"/>
              <a:t>An impolite transmission is a transmission that occurs even when there is activity on the </a:t>
            </a:r>
            <a:r>
              <a:rPr lang="en-US" sz="2400" dirty="0" smtClean="0"/>
              <a:t>current channel</a:t>
            </a:r>
            <a:r>
              <a:rPr lang="en-US" sz="2400" dirty="0"/>
              <a:t>. The radio tries a number of impolite transmissions to get an acknowledgement and then </a:t>
            </a:r>
            <a:r>
              <a:rPr lang="en-US" sz="2400" dirty="0" smtClean="0"/>
              <a:t>goes on </a:t>
            </a:r>
            <a:r>
              <a:rPr lang="en-US" sz="2400" dirty="0"/>
              <a:t>to try a number of polite transmissions. This feature sets the number of attempts to transmit </a:t>
            </a:r>
            <a:r>
              <a:rPr lang="en-US" sz="2400" dirty="0" smtClean="0"/>
              <a:t>an emergency </a:t>
            </a:r>
            <a:r>
              <a:rPr lang="en-US" sz="2400" dirty="0"/>
              <a:t>alarm impolitely.</a:t>
            </a:r>
            <a:endParaRPr lang="en-US" sz="2400" dirty="0" smtClean="0">
              <a:solidFill>
                <a:schemeClr val="tx1"/>
              </a:solidFill>
            </a:endParaRPr>
          </a:p>
          <a:p>
            <a:endParaRPr lang="en-US" sz="2400" dirty="0" smtClean="0">
              <a:solidFill>
                <a:schemeClr val="tx1"/>
              </a:solidFill>
            </a:endParaRPr>
          </a:p>
        </p:txBody>
      </p:sp>
    </p:spTree>
    <p:extLst>
      <p:ext uri="{BB962C8B-B14F-4D97-AF65-F5344CB8AC3E}">
        <p14:creationId xmlns:p14="http://schemas.microsoft.com/office/powerpoint/2010/main" val="376247599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Digit Emergency System – Emergency System cont.</a:t>
            </a:r>
            <a:endParaRPr lang="en-US" dirty="0">
              <a:solidFill>
                <a:schemeClr val="accent1">
                  <a:lumMod val="75000"/>
                </a:schemeClr>
              </a:solidFill>
            </a:endParaRPr>
          </a:p>
        </p:txBody>
      </p:sp>
      <p:sp>
        <p:nvSpPr>
          <p:cNvPr id="3" name="Content Placeholder 2"/>
          <p:cNvSpPr>
            <a:spLocks noGrp="1"/>
          </p:cNvSpPr>
          <p:nvPr>
            <p:ph idx="1"/>
          </p:nvPr>
        </p:nvSpPr>
        <p:spPr>
          <a:xfrm>
            <a:off x="677334" y="1469571"/>
            <a:ext cx="8596668" cy="5894614"/>
          </a:xfrm>
        </p:spPr>
        <p:txBody>
          <a:bodyPr>
            <a:noAutofit/>
          </a:bodyPr>
          <a:lstStyle/>
          <a:p>
            <a:r>
              <a:rPr lang="en-US" sz="2400" b="1" dirty="0" smtClean="0">
                <a:solidFill>
                  <a:schemeClr val="accent1">
                    <a:lumMod val="75000"/>
                  </a:schemeClr>
                </a:solidFill>
              </a:rPr>
              <a:t>Polite Retries</a:t>
            </a:r>
            <a:r>
              <a:rPr lang="en-US" sz="2400" dirty="0" smtClean="0">
                <a:solidFill>
                  <a:schemeClr val="tx1"/>
                </a:solidFill>
              </a:rPr>
              <a:t> – </a:t>
            </a:r>
            <a:r>
              <a:rPr lang="en-US" sz="2400" dirty="0"/>
              <a:t>A polite transmission is a transmission that occurs only when the current channel is free of activity. </a:t>
            </a:r>
            <a:r>
              <a:rPr lang="en-US" sz="2400" dirty="0" smtClean="0"/>
              <a:t>The radio </a:t>
            </a:r>
            <a:r>
              <a:rPr lang="en-US" sz="2400" dirty="0"/>
              <a:t>tries a number of impolite transmissions to get an acknowledgement before trying a number </a:t>
            </a:r>
            <a:r>
              <a:rPr lang="en-US" sz="2400" dirty="0" smtClean="0"/>
              <a:t>of polite </a:t>
            </a:r>
            <a:r>
              <a:rPr lang="en-US" sz="2400" dirty="0"/>
              <a:t>transmissions. This feature sets the number of attempts to transmit an emergency </a:t>
            </a:r>
            <a:r>
              <a:rPr lang="en-US" sz="2400" dirty="0" smtClean="0"/>
              <a:t>alarm politely.</a:t>
            </a:r>
          </a:p>
          <a:p>
            <a:r>
              <a:rPr lang="en-US" sz="2400" b="1" dirty="0" smtClean="0">
                <a:solidFill>
                  <a:schemeClr val="accent1">
                    <a:lumMod val="75000"/>
                  </a:schemeClr>
                </a:solidFill>
              </a:rPr>
              <a:t>Hot Mic </a:t>
            </a:r>
            <a:r>
              <a:rPr lang="en-US" sz="2400" dirty="0" smtClean="0">
                <a:solidFill>
                  <a:schemeClr val="tx1"/>
                </a:solidFill>
              </a:rPr>
              <a:t>- </a:t>
            </a:r>
            <a:r>
              <a:rPr lang="en-US" sz="2400" dirty="0"/>
              <a:t>When enabled, enabled the Emergency With Voice to Follow (Emergency Hot Mic) feature. The </a:t>
            </a:r>
            <a:r>
              <a:rPr lang="en-US" sz="2400" dirty="0" smtClean="0"/>
              <a:t>Hot Mic </a:t>
            </a:r>
            <a:r>
              <a:rPr lang="en-US" sz="2400" dirty="0"/>
              <a:t>feature allows for the programming of the Hot Mic related features, i.e. Hot Mic Duration. </a:t>
            </a:r>
            <a:r>
              <a:rPr lang="en-US" sz="2400" dirty="0" smtClean="0"/>
              <a:t>An emergency </a:t>
            </a:r>
            <a:r>
              <a:rPr lang="en-US" sz="2400" dirty="0"/>
              <a:t>alarm is sent and the microphone is activated for an emergency call. Voice is </a:t>
            </a:r>
            <a:r>
              <a:rPr lang="en-US" sz="2400" dirty="0" smtClean="0"/>
              <a:t>transmitted without </a:t>
            </a:r>
            <a:r>
              <a:rPr lang="en-US" sz="2400" dirty="0"/>
              <a:t>the need to press the Push-To-Talk (PTT) button. This is a personality-wide feature.</a:t>
            </a:r>
            <a:endParaRPr lang="en-US" sz="2400" dirty="0" smtClean="0">
              <a:solidFill>
                <a:schemeClr val="tx1"/>
              </a:solidFill>
            </a:endParaRPr>
          </a:p>
        </p:txBody>
      </p:sp>
    </p:spTree>
    <p:extLst>
      <p:ext uri="{BB962C8B-B14F-4D97-AF65-F5344CB8AC3E}">
        <p14:creationId xmlns:p14="http://schemas.microsoft.com/office/powerpoint/2010/main" val="329797556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Digital Contacts</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5894614"/>
          </a:xfrm>
        </p:spPr>
        <p:txBody>
          <a:bodyPr>
            <a:noAutofit/>
          </a:bodyPr>
          <a:lstStyle/>
          <a:p>
            <a:r>
              <a:rPr lang="en-US" sz="2400" b="1" dirty="0" smtClean="0">
                <a:solidFill>
                  <a:schemeClr val="accent1">
                    <a:lumMod val="75000"/>
                  </a:schemeClr>
                </a:solidFill>
              </a:rPr>
              <a:t>Contact Name </a:t>
            </a:r>
            <a:r>
              <a:rPr lang="en-US" sz="2400" dirty="0" smtClean="0"/>
              <a:t>– Text field to describe the contact. Can be any text and will be used when programming the channels.</a:t>
            </a:r>
          </a:p>
          <a:p>
            <a:r>
              <a:rPr lang="en-US" sz="2400" b="1" dirty="0" smtClean="0">
                <a:solidFill>
                  <a:schemeClr val="accent1">
                    <a:lumMod val="75000"/>
                  </a:schemeClr>
                </a:solidFill>
              </a:rPr>
              <a:t>Call Type </a:t>
            </a:r>
            <a:r>
              <a:rPr lang="en-US" sz="2400" dirty="0" smtClean="0"/>
              <a:t>- </a:t>
            </a:r>
            <a:r>
              <a:rPr lang="en-US" sz="2400" dirty="0"/>
              <a:t>Lists the types of calls available to the radio user</a:t>
            </a:r>
            <a:r>
              <a:rPr lang="en-US" sz="2400" dirty="0" smtClean="0"/>
              <a:t>.</a:t>
            </a:r>
          </a:p>
          <a:p>
            <a:pPr marL="0" indent="0">
              <a:buNone/>
            </a:pPr>
            <a:r>
              <a:rPr lang="en-US" sz="2400" b="1" dirty="0" smtClean="0"/>
              <a:t>Group Call </a:t>
            </a:r>
            <a:r>
              <a:rPr lang="en-US" sz="2400" dirty="0" smtClean="0"/>
              <a:t>– </a:t>
            </a:r>
            <a:r>
              <a:rPr lang="en-US" sz="2400" dirty="0"/>
              <a:t>A call from an individual radio to a group of radios.</a:t>
            </a:r>
            <a:endParaRPr lang="en-US" sz="2400" dirty="0" smtClean="0"/>
          </a:p>
          <a:p>
            <a:pPr marL="0" indent="0">
              <a:buNone/>
            </a:pPr>
            <a:r>
              <a:rPr lang="en-US" sz="2400" b="1" dirty="0" smtClean="0"/>
              <a:t>Private Call </a:t>
            </a:r>
            <a:r>
              <a:rPr lang="en-US" sz="2400" dirty="0" smtClean="0"/>
              <a:t>- </a:t>
            </a:r>
            <a:r>
              <a:rPr lang="en-US" sz="2400" dirty="0"/>
              <a:t>A call from an individual radio to another individual radio.</a:t>
            </a:r>
            <a:endParaRPr lang="en-US" sz="2400" dirty="0" smtClean="0"/>
          </a:p>
          <a:p>
            <a:pPr marL="0" indent="0">
              <a:buNone/>
            </a:pPr>
            <a:r>
              <a:rPr lang="en-US" sz="2400" b="1" dirty="0" smtClean="0"/>
              <a:t>All Call </a:t>
            </a:r>
            <a:r>
              <a:rPr lang="en-US" sz="2400" dirty="0" smtClean="0"/>
              <a:t>- </a:t>
            </a:r>
            <a:r>
              <a:rPr lang="en-US" sz="2400" dirty="0"/>
              <a:t>A one-way call from an individual radio to every radio on that </a:t>
            </a:r>
            <a:r>
              <a:rPr lang="en-US" sz="2400" dirty="0" smtClean="0"/>
              <a:t>system. </a:t>
            </a:r>
            <a:r>
              <a:rPr lang="en-US" sz="2400" dirty="0"/>
              <a:t>All Calls do </a:t>
            </a:r>
            <a:r>
              <a:rPr lang="en-US" sz="2400" dirty="0" smtClean="0"/>
              <a:t>not communicate </a:t>
            </a:r>
            <a:r>
              <a:rPr lang="en-US" sz="2400" dirty="0"/>
              <a:t>across different timeslots or </a:t>
            </a:r>
            <a:r>
              <a:rPr lang="en-US" sz="2400" dirty="0" smtClean="0"/>
              <a:t>frequencies </a:t>
            </a:r>
            <a:r>
              <a:rPr lang="en-US" sz="2400" dirty="0"/>
              <a:t>within the system. The ability </a:t>
            </a:r>
            <a:r>
              <a:rPr lang="en-US" sz="2400" dirty="0" smtClean="0"/>
              <a:t>to initiate </a:t>
            </a:r>
            <a:r>
              <a:rPr lang="en-US" sz="2400" dirty="0"/>
              <a:t>an All Call is only programmed into radios that are used in supervisory roles. </a:t>
            </a:r>
            <a:endParaRPr lang="en-US" sz="2400" dirty="0" smtClean="0"/>
          </a:p>
        </p:txBody>
      </p:sp>
    </p:spTree>
    <p:extLst>
      <p:ext uri="{BB962C8B-B14F-4D97-AF65-F5344CB8AC3E}">
        <p14:creationId xmlns:p14="http://schemas.microsoft.com/office/powerpoint/2010/main" val="178814952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Digital Contacts cont.</a:t>
            </a:r>
            <a:endParaRPr lang="en-US" dirty="0">
              <a:solidFill>
                <a:schemeClr val="accent1">
                  <a:lumMod val="75000"/>
                </a:schemeClr>
              </a:solidFill>
            </a:endParaRPr>
          </a:p>
        </p:txBody>
      </p:sp>
      <p:sp>
        <p:nvSpPr>
          <p:cNvPr id="3" name="Content Placeholder 2"/>
          <p:cNvSpPr>
            <a:spLocks noGrp="1"/>
          </p:cNvSpPr>
          <p:nvPr>
            <p:ph idx="1"/>
          </p:nvPr>
        </p:nvSpPr>
        <p:spPr>
          <a:xfrm>
            <a:off x="677334" y="809171"/>
            <a:ext cx="8596668" cy="5894614"/>
          </a:xfrm>
        </p:spPr>
        <p:txBody>
          <a:bodyPr>
            <a:noAutofit/>
          </a:bodyPr>
          <a:lstStyle/>
          <a:p>
            <a:pPr marL="0" indent="0">
              <a:buNone/>
            </a:pPr>
            <a:r>
              <a:rPr lang="en-US" sz="2400" dirty="0" smtClean="0"/>
              <a:t>All other </a:t>
            </a:r>
            <a:r>
              <a:rPr lang="en-US" sz="2400" dirty="0"/>
              <a:t>radios monitor All Call transmissions by default. This feature is very useful </a:t>
            </a:r>
            <a:r>
              <a:rPr lang="en-US" sz="2400" dirty="0" smtClean="0"/>
              <a:t>when a </a:t>
            </a:r>
            <a:r>
              <a:rPr lang="en-US" sz="2400" dirty="0"/>
              <a:t>supervisor needs to communicate with all the users on a logical </a:t>
            </a:r>
            <a:r>
              <a:rPr lang="en-US" sz="2400" dirty="0" smtClean="0"/>
              <a:t>system, </a:t>
            </a:r>
            <a:r>
              <a:rPr lang="en-US" sz="2400" dirty="0"/>
              <a:t>rather </a:t>
            </a:r>
            <a:r>
              <a:rPr lang="en-US" sz="2400" dirty="0" smtClean="0"/>
              <a:t>than just </a:t>
            </a:r>
            <a:r>
              <a:rPr lang="en-US" sz="2400" dirty="0"/>
              <a:t>a particular group or individual</a:t>
            </a:r>
            <a:r>
              <a:rPr lang="en-US" sz="2400" dirty="0" smtClean="0"/>
              <a:t>.</a:t>
            </a:r>
          </a:p>
          <a:p>
            <a:r>
              <a:rPr lang="en-US" sz="2400" b="1" dirty="0" smtClean="0">
                <a:solidFill>
                  <a:schemeClr val="accent1">
                    <a:lumMod val="75000"/>
                  </a:schemeClr>
                </a:solidFill>
              </a:rPr>
              <a:t>Call ID </a:t>
            </a:r>
            <a:r>
              <a:rPr lang="en-US" sz="2400" dirty="0" smtClean="0"/>
              <a:t>- </a:t>
            </a:r>
            <a:r>
              <a:rPr lang="en-US" sz="2400" dirty="0"/>
              <a:t>Sets an ID for a digital call member. This ID is used to identify and communicate with a target radio </a:t>
            </a:r>
            <a:r>
              <a:rPr lang="en-US" sz="2400" dirty="0" smtClean="0"/>
              <a:t>or group </a:t>
            </a:r>
            <a:r>
              <a:rPr lang="en-US" sz="2400" dirty="0"/>
              <a:t>of radios </a:t>
            </a:r>
            <a:r>
              <a:rPr lang="en-US" sz="2400" dirty="0" smtClean="0"/>
              <a:t>(talk groups). </a:t>
            </a:r>
          </a:p>
          <a:p>
            <a:pPr marL="0" indent="0">
              <a:buNone/>
            </a:pPr>
            <a:r>
              <a:rPr lang="en-US" sz="2400" dirty="0" smtClean="0"/>
              <a:t>Group Call - </a:t>
            </a:r>
            <a:r>
              <a:rPr lang="en-US" sz="2400" dirty="0"/>
              <a:t>This is the ID of the Group that the user wishes to subscribe to</a:t>
            </a:r>
            <a:r>
              <a:rPr lang="en-US" sz="2400" dirty="0" smtClean="0"/>
              <a:t>. </a:t>
            </a:r>
            <a:r>
              <a:rPr lang="en-US" sz="2400" dirty="0">
                <a:solidFill>
                  <a:schemeClr val="tx1"/>
                </a:solidFill>
              </a:rPr>
              <a:t>range (1 – 16776415) </a:t>
            </a:r>
            <a:endParaRPr lang="en-US" sz="2400" dirty="0" smtClean="0"/>
          </a:p>
          <a:p>
            <a:pPr marL="0" indent="0">
              <a:buNone/>
            </a:pPr>
            <a:r>
              <a:rPr lang="en-US" sz="2400" dirty="0" smtClean="0"/>
              <a:t>Private Call - </a:t>
            </a:r>
            <a:r>
              <a:rPr lang="en-US" sz="2400" dirty="0"/>
              <a:t>This is the Radio ID of the target radio</a:t>
            </a:r>
            <a:r>
              <a:rPr lang="en-US" sz="2400" dirty="0" smtClean="0"/>
              <a:t>. </a:t>
            </a:r>
            <a:r>
              <a:rPr lang="en-US" sz="2400" dirty="0">
                <a:solidFill>
                  <a:schemeClr val="tx1"/>
                </a:solidFill>
              </a:rPr>
              <a:t>range (1 – 16776415) </a:t>
            </a:r>
            <a:endParaRPr lang="en-US" sz="2400" dirty="0" smtClean="0"/>
          </a:p>
          <a:p>
            <a:pPr marL="0" indent="0">
              <a:buNone/>
            </a:pPr>
            <a:r>
              <a:rPr lang="en-US" sz="2400" dirty="0" smtClean="0"/>
              <a:t>All Call - </a:t>
            </a:r>
            <a:r>
              <a:rPr lang="en-US" sz="2400" dirty="0"/>
              <a:t>This has a fixed ID of 16777215 </a:t>
            </a:r>
            <a:r>
              <a:rPr lang="en-US" sz="2400" dirty="0" smtClean="0"/>
              <a:t>(this value </a:t>
            </a:r>
            <a:r>
              <a:rPr lang="en-US" sz="2400" dirty="0"/>
              <a:t>is not editable).</a:t>
            </a:r>
            <a:endParaRPr lang="en-US" sz="2400" dirty="0" smtClean="0"/>
          </a:p>
          <a:p>
            <a:endParaRPr lang="en-US" sz="2400" dirty="0" smtClean="0"/>
          </a:p>
        </p:txBody>
      </p:sp>
    </p:spTree>
    <p:extLst>
      <p:ext uri="{BB962C8B-B14F-4D97-AF65-F5344CB8AC3E}">
        <p14:creationId xmlns:p14="http://schemas.microsoft.com/office/powerpoint/2010/main" val="38479558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Digital Contacts cont.</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5894614"/>
          </a:xfrm>
        </p:spPr>
        <p:txBody>
          <a:bodyPr>
            <a:noAutofit/>
          </a:bodyPr>
          <a:lstStyle/>
          <a:p>
            <a:r>
              <a:rPr lang="en-US" sz="2400" b="1" dirty="0" smtClean="0">
                <a:solidFill>
                  <a:schemeClr val="accent1">
                    <a:lumMod val="75000"/>
                  </a:schemeClr>
                </a:solidFill>
              </a:rPr>
              <a:t>Call Receive Tone </a:t>
            </a:r>
            <a:r>
              <a:rPr lang="en-US" sz="2400" dirty="0" smtClean="0"/>
              <a:t>- </a:t>
            </a:r>
            <a:r>
              <a:rPr lang="en-US" sz="2400" dirty="0"/>
              <a:t>This alert tone sounds on the receiving radio prior to unmuting during a Private Call, Group Call, or </a:t>
            </a:r>
            <a:r>
              <a:rPr lang="en-US" sz="2400" dirty="0" smtClean="0"/>
              <a:t>All System </a:t>
            </a:r>
            <a:r>
              <a:rPr lang="en-US" sz="2400" dirty="0"/>
              <a:t>Call. This is to notify the user that the radio is unmuting. This feature is set on a per-call basis.</a:t>
            </a:r>
            <a:endParaRPr lang="en-US" sz="2400" dirty="0" smtClean="0"/>
          </a:p>
          <a:p>
            <a:endParaRPr lang="en-US" sz="2400" dirty="0" smtClean="0"/>
          </a:p>
        </p:txBody>
      </p:sp>
    </p:spTree>
    <p:extLst>
      <p:ext uri="{BB962C8B-B14F-4D97-AF65-F5344CB8AC3E}">
        <p14:creationId xmlns:p14="http://schemas.microsoft.com/office/powerpoint/2010/main" val="105440215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Digital RX Group Lists</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5894614"/>
          </a:xfrm>
        </p:spPr>
        <p:txBody>
          <a:bodyPr>
            <a:noAutofit/>
          </a:bodyPr>
          <a:lstStyle/>
          <a:p>
            <a:r>
              <a:rPr lang="en-US" sz="2400" b="1" dirty="0" smtClean="0">
                <a:solidFill>
                  <a:schemeClr val="accent1">
                    <a:lumMod val="75000"/>
                  </a:schemeClr>
                </a:solidFill>
              </a:rPr>
              <a:t>Group List Name </a:t>
            </a:r>
            <a:r>
              <a:rPr lang="en-US" sz="2400" dirty="0" smtClean="0"/>
              <a:t>- </a:t>
            </a:r>
            <a:r>
              <a:rPr lang="en-US" sz="2400" dirty="0"/>
              <a:t>Configures the RX Group List alias</a:t>
            </a:r>
            <a:r>
              <a:rPr lang="en-US" sz="2400" dirty="0" smtClean="0"/>
              <a:t>.</a:t>
            </a:r>
          </a:p>
          <a:p>
            <a:r>
              <a:rPr lang="en-US" sz="2400" b="1" dirty="0" smtClean="0">
                <a:solidFill>
                  <a:schemeClr val="accent1">
                    <a:lumMod val="75000"/>
                  </a:schemeClr>
                </a:solidFill>
              </a:rPr>
              <a:t>Available Contact</a:t>
            </a:r>
            <a:r>
              <a:rPr lang="en-US" sz="2400" dirty="0" smtClean="0"/>
              <a:t> - </a:t>
            </a:r>
            <a:r>
              <a:rPr lang="en-US" sz="2400" dirty="0"/>
              <a:t>Displays all available Digital Groups that can be added to the RX Group's Members list</a:t>
            </a:r>
            <a:r>
              <a:rPr lang="en-US" sz="2400" dirty="0" smtClean="0"/>
              <a:t>.</a:t>
            </a:r>
          </a:p>
          <a:p>
            <a:r>
              <a:rPr lang="en-US" sz="2400" b="1" dirty="0" smtClean="0">
                <a:solidFill>
                  <a:schemeClr val="accent1">
                    <a:lumMod val="75000"/>
                  </a:schemeClr>
                </a:solidFill>
              </a:rPr>
              <a:t>Contact Member</a:t>
            </a:r>
            <a:r>
              <a:rPr lang="en-US" sz="2400" dirty="0" smtClean="0"/>
              <a:t> - </a:t>
            </a:r>
            <a:r>
              <a:rPr lang="en-US" sz="2400" dirty="0"/>
              <a:t>Lists all Digital Groups which the radio is a member of (or subscribed to) on channels which the list </a:t>
            </a:r>
            <a:r>
              <a:rPr lang="en-US" sz="2400" dirty="0" smtClean="0"/>
              <a:t>is attached </a:t>
            </a:r>
            <a:r>
              <a:rPr lang="en-US" sz="2400" dirty="0"/>
              <a:t>to. When the channel selected has this list attached, if the radio receives a group call that </a:t>
            </a:r>
            <a:r>
              <a:rPr lang="en-US" sz="2400" dirty="0" smtClean="0"/>
              <a:t>is addressed </a:t>
            </a:r>
            <a:r>
              <a:rPr lang="en-US" sz="2400" dirty="0"/>
              <a:t>to any one of its subscribed groups, the radio will participate in that group call (i.e. it </a:t>
            </a:r>
            <a:r>
              <a:rPr lang="en-US" sz="2400" dirty="0" smtClean="0"/>
              <a:t>will unmute </a:t>
            </a:r>
            <a:r>
              <a:rPr lang="en-US" sz="2400" dirty="0"/>
              <a:t>for incoming transmissions and talkback when the PTT is pressed).</a:t>
            </a:r>
            <a:endParaRPr lang="en-US" sz="2400" dirty="0" smtClean="0"/>
          </a:p>
          <a:p>
            <a:endParaRPr lang="en-US" sz="2400" dirty="0" smtClean="0"/>
          </a:p>
        </p:txBody>
      </p:sp>
    </p:spTree>
    <p:extLst>
      <p:ext uri="{BB962C8B-B14F-4D97-AF65-F5344CB8AC3E}">
        <p14:creationId xmlns:p14="http://schemas.microsoft.com/office/powerpoint/2010/main" val="78167213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Zone Information</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5894614"/>
          </a:xfrm>
        </p:spPr>
        <p:txBody>
          <a:bodyPr>
            <a:noAutofit/>
          </a:bodyPr>
          <a:lstStyle/>
          <a:p>
            <a:r>
              <a:rPr lang="en-US" sz="2400" b="1" dirty="0" smtClean="0">
                <a:solidFill>
                  <a:schemeClr val="accent1">
                    <a:lumMod val="75000"/>
                  </a:schemeClr>
                </a:solidFill>
              </a:rPr>
              <a:t>Zone Name </a:t>
            </a:r>
            <a:r>
              <a:rPr lang="en-US" sz="2400" dirty="0" smtClean="0"/>
              <a:t>- </a:t>
            </a:r>
            <a:r>
              <a:rPr lang="en-US" sz="2400" dirty="0"/>
              <a:t>Configures the </a:t>
            </a:r>
            <a:r>
              <a:rPr lang="en-US" sz="2400" dirty="0" smtClean="0"/>
              <a:t>Zone </a:t>
            </a:r>
            <a:r>
              <a:rPr lang="en-US" sz="2400" dirty="0"/>
              <a:t>alias</a:t>
            </a:r>
            <a:r>
              <a:rPr lang="en-US" sz="2400" dirty="0" smtClean="0"/>
              <a:t>.</a:t>
            </a:r>
          </a:p>
          <a:p>
            <a:r>
              <a:rPr lang="en-US" sz="2400" b="1" dirty="0" smtClean="0">
                <a:solidFill>
                  <a:schemeClr val="accent1">
                    <a:lumMod val="75000"/>
                  </a:schemeClr>
                </a:solidFill>
              </a:rPr>
              <a:t>Available Channel</a:t>
            </a:r>
            <a:r>
              <a:rPr lang="en-US" sz="2400" dirty="0" smtClean="0"/>
              <a:t> - </a:t>
            </a:r>
            <a:r>
              <a:rPr lang="en-US" sz="2400" dirty="0"/>
              <a:t>Displays all available Channels that can be added to the Zone</a:t>
            </a:r>
            <a:r>
              <a:rPr lang="en-US" sz="2400" dirty="0" smtClean="0"/>
              <a:t>. </a:t>
            </a:r>
          </a:p>
          <a:p>
            <a:r>
              <a:rPr lang="en-US" sz="2400" b="1" dirty="0" smtClean="0">
                <a:solidFill>
                  <a:schemeClr val="accent1">
                    <a:lumMod val="75000"/>
                  </a:schemeClr>
                </a:solidFill>
              </a:rPr>
              <a:t>Channel Member</a:t>
            </a:r>
            <a:r>
              <a:rPr lang="en-US" sz="2400" dirty="0" smtClean="0"/>
              <a:t> - </a:t>
            </a:r>
            <a:r>
              <a:rPr lang="en-US" sz="2400" dirty="0"/>
              <a:t>Lists all Channels which were added to the Zone. The Max channel number of a </a:t>
            </a:r>
            <a:r>
              <a:rPr lang="en-US" sz="2400" dirty="0" smtClean="0"/>
              <a:t>Zone </a:t>
            </a:r>
            <a:r>
              <a:rPr lang="en-US" sz="2400" dirty="0"/>
              <a:t>is 16.</a:t>
            </a:r>
            <a:endParaRPr lang="en-US" sz="2400" dirty="0" smtClean="0"/>
          </a:p>
          <a:p>
            <a:endParaRPr lang="en-US" sz="2400" dirty="0" smtClean="0"/>
          </a:p>
        </p:txBody>
      </p:sp>
    </p:spTree>
    <p:extLst>
      <p:ext uri="{BB962C8B-B14F-4D97-AF65-F5344CB8AC3E}">
        <p14:creationId xmlns:p14="http://schemas.microsoft.com/office/powerpoint/2010/main" val="4103004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0" y="195943"/>
            <a:ext cx="10287001" cy="743730"/>
          </a:xfrm>
        </p:spPr>
        <p:txBody>
          <a:bodyPr wrap="square">
            <a:spAutoFit/>
          </a:bodyPr>
          <a:lstStyle/>
          <a:p>
            <a:pPr lvl="0"/>
            <a:r>
              <a:rPr lang="en-US" sz="4233" dirty="0">
                <a:solidFill>
                  <a:schemeClr val="tx1"/>
                </a:solidFill>
              </a:rPr>
              <a:t>- Building a </a:t>
            </a:r>
            <a:r>
              <a:rPr lang="en-US" sz="4233" dirty="0" err="1">
                <a:solidFill>
                  <a:schemeClr val="tx1"/>
                </a:solidFill>
              </a:rPr>
              <a:t>Codeplug</a:t>
            </a:r>
            <a:r>
              <a:rPr lang="en-US" sz="4233" dirty="0">
                <a:solidFill>
                  <a:schemeClr val="tx1"/>
                </a:solidFill>
              </a:rPr>
              <a:t>, steps involved -</a:t>
            </a:r>
          </a:p>
        </p:txBody>
      </p:sp>
      <p:sp>
        <p:nvSpPr>
          <p:cNvPr id="3" name="Text Placeholder 2"/>
          <p:cNvSpPr txBox="1"/>
          <p:nvPr/>
        </p:nvSpPr>
        <p:spPr>
          <a:xfrm>
            <a:off x="370917" y="1087500"/>
            <a:ext cx="9197625" cy="5763116"/>
          </a:xfrm>
          <a:prstGeom prst="rect">
            <a:avLst/>
          </a:prstGeom>
          <a:noFill/>
          <a:ln cap="flat">
            <a:noFill/>
          </a:ln>
        </p:spPr>
        <p:txBody>
          <a:bodyPr vert="horz" wrap="square" lIns="0" tIns="0" rIns="0" bIns="0" anchor="t" anchorCtr="0" compatLnSpc="1">
            <a:spAutoFit/>
          </a:bodyPr>
          <a:lstStyle/>
          <a:p>
            <a:pPr marL="483855" indent="-483855" defTabSz="967710" hangingPunct="0">
              <a:spcAft>
                <a:spcPts val="1492"/>
              </a:spcAft>
              <a:buFont typeface="+mj-lt"/>
              <a:buAutoNum type="arabicPeriod"/>
              <a:defRPr sz="1800" b="0" i="0" u="none" strike="noStrike" kern="0" cap="none" spc="0" baseline="0">
                <a:solidFill>
                  <a:srgbClr val="000000"/>
                </a:solidFill>
                <a:uFillTx/>
              </a:defRPr>
            </a:pPr>
            <a:r>
              <a:rPr lang="en-US" sz="2400" dirty="0">
                <a:latin typeface="Arial" pitchFamily="18"/>
                <a:ea typeface="Arial Unicode MS" pitchFamily="2"/>
                <a:cs typeface="Tahoma" pitchFamily="2"/>
              </a:rPr>
              <a:t>You must apply for a DMR ID. You will need to enter this ID into the “</a:t>
            </a:r>
            <a:r>
              <a:rPr lang="en-US" sz="2400" dirty="0">
                <a:solidFill>
                  <a:srgbClr val="C00000"/>
                </a:solidFill>
                <a:latin typeface="Arial" pitchFamily="18"/>
                <a:ea typeface="Arial Unicode MS" pitchFamily="2"/>
                <a:cs typeface="Tahoma" pitchFamily="2"/>
              </a:rPr>
              <a:t>General Settings</a:t>
            </a:r>
            <a:r>
              <a:rPr lang="en-US" sz="2400" dirty="0">
                <a:latin typeface="Arial" pitchFamily="18"/>
                <a:ea typeface="Arial Unicode MS" pitchFamily="2"/>
                <a:cs typeface="Tahoma" pitchFamily="2"/>
              </a:rPr>
              <a:t>” section of your </a:t>
            </a:r>
            <a:r>
              <a:rPr lang="en-US" sz="2400" dirty="0" err="1">
                <a:latin typeface="Arial" pitchFamily="18"/>
                <a:ea typeface="Arial Unicode MS" pitchFamily="2"/>
                <a:cs typeface="Tahoma" pitchFamily="2"/>
              </a:rPr>
              <a:t>codeplug</a:t>
            </a:r>
            <a:r>
              <a:rPr lang="en-US" sz="2400" dirty="0">
                <a:latin typeface="Arial" pitchFamily="18"/>
                <a:ea typeface="Arial Unicode MS" pitchFamily="2"/>
                <a:cs typeface="Tahoma" pitchFamily="2"/>
              </a:rPr>
              <a:t>.</a:t>
            </a:r>
          </a:p>
          <a:p>
            <a:pPr marL="483855" indent="-483855" defTabSz="967710" hangingPunct="0">
              <a:spcAft>
                <a:spcPts val="1492"/>
              </a:spcAft>
              <a:buFont typeface="+mj-lt"/>
              <a:buAutoNum type="arabicPeriod"/>
              <a:defRPr sz="1800" b="0" i="0" u="none" strike="noStrike" kern="0" cap="none" spc="0" baseline="0">
                <a:solidFill>
                  <a:srgbClr val="000000"/>
                </a:solidFill>
                <a:uFillTx/>
              </a:defRPr>
            </a:pPr>
            <a:r>
              <a:rPr lang="en-US" sz="2400" dirty="0">
                <a:latin typeface="Arial" pitchFamily="18"/>
                <a:ea typeface="Arial Unicode MS" pitchFamily="2"/>
                <a:cs typeface="Tahoma" pitchFamily="2"/>
              </a:rPr>
              <a:t>You must program a list of </a:t>
            </a:r>
            <a:r>
              <a:rPr lang="en-US" sz="2400" dirty="0" smtClean="0">
                <a:latin typeface="Arial" pitchFamily="18"/>
                <a:ea typeface="Arial Unicode MS" pitchFamily="2"/>
                <a:cs typeface="Tahoma" pitchFamily="2"/>
              </a:rPr>
              <a:t>“</a:t>
            </a:r>
            <a:r>
              <a:rPr lang="en-US" sz="2400" dirty="0" smtClean="0">
                <a:solidFill>
                  <a:srgbClr val="C00000"/>
                </a:solidFill>
                <a:latin typeface="Arial" pitchFamily="18"/>
                <a:ea typeface="Arial Unicode MS" pitchFamily="2"/>
                <a:cs typeface="Tahoma" pitchFamily="2"/>
              </a:rPr>
              <a:t>Contacts</a:t>
            </a:r>
            <a:r>
              <a:rPr lang="en-US" sz="2400" dirty="0">
                <a:latin typeface="Arial" pitchFamily="18"/>
                <a:ea typeface="Arial Unicode MS" pitchFamily="2"/>
                <a:cs typeface="Tahoma" pitchFamily="2"/>
              </a:rPr>
              <a:t>” consisting of Talk Groups and Private Calls (other user ID’s) you want to connect to.</a:t>
            </a:r>
          </a:p>
          <a:p>
            <a:pPr marL="483855" indent="-483855" hangingPunct="0">
              <a:spcAft>
                <a:spcPts val="1492"/>
              </a:spcAft>
              <a:buFont typeface="+mj-lt"/>
              <a:buAutoNum type="arabicPeriod"/>
              <a:defRPr sz="1800" b="0" i="0" u="none" strike="noStrike" kern="0" cap="none" spc="0" baseline="0">
                <a:solidFill>
                  <a:srgbClr val="000000"/>
                </a:solidFill>
                <a:uFillTx/>
              </a:defRPr>
            </a:pPr>
            <a:r>
              <a:rPr lang="en-US" sz="2400" dirty="0">
                <a:latin typeface="Arial" pitchFamily="18"/>
                <a:ea typeface="Arial Unicode MS" pitchFamily="2"/>
                <a:cs typeface="Tahoma" pitchFamily="2"/>
              </a:rPr>
              <a:t>You must build a </a:t>
            </a:r>
            <a:r>
              <a:rPr lang="en-US" sz="2400" dirty="0" smtClean="0">
                <a:latin typeface="Arial" pitchFamily="18"/>
                <a:ea typeface="Arial Unicode MS" pitchFamily="2"/>
                <a:cs typeface="Tahoma" pitchFamily="2"/>
              </a:rPr>
              <a:t>”</a:t>
            </a:r>
            <a:r>
              <a:rPr lang="en-US" sz="2400" dirty="0" smtClean="0">
                <a:solidFill>
                  <a:srgbClr val="C00000"/>
                </a:solidFill>
                <a:latin typeface="Arial" pitchFamily="18"/>
                <a:ea typeface="Arial Unicode MS" pitchFamily="2"/>
                <a:cs typeface="Tahoma" pitchFamily="2"/>
              </a:rPr>
              <a:t>Channel</a:t>
            </a:r>
            <a:r>
              <a:rPr lang="en-US" sz="2400" dirty="0" smtClean="0">
                <a:latin typeface="Arial" pitchFamily="18"/>
                <a:ea typeface="Arial Unicode MS" pitchFamily="2"/>
                <a:cs typeface="Tahoma" pitchFamily="2"/>
              </a:rPr>
              <a:t>” </a:t>
            </a:r>
            <a:r>
              <a:rPr lang="en-US" sz="2400" dirty="0">
                <a:latin typeface="Arial" pitchFamily="18"/>
                <a:ea typeface="Arial Unicode MS" pitchFamily="2"/>
                <a:cs typeface="Tahoma" pitchFamily="2"/>
              </a:rPr>
              <a:t>list of repeaters, or simplex frequencies you are going to use including its transmit and receive frequency, Color Code, Time Slot, and Contact.</a:t>
            </a:r>
          </a:p>
          <a:p>
            <a:pPr marL="483855" indent="-483855" hangingPunct="0">
              <a:spcAft>
                <a:spcPts val="1492"/>
              </a:spcAft>
              <a:buFont typeface="+mj-lt"/>
              <a:buAutoNum type="arabicPeriod"/>
              <a:defRPr sz="1800" b="0" i="0" u="none" strike="noStrike" kern="0" cap="none" spc="0" baseline="0">
                <a:solidFill>
                  <a:srgbClr val="000000"/>
                </a:solidFill>
                <a:uFillTx/>
              </a:defRPr>
            </a:pPr>
            <a:r>
              <a:rPr lang="en-US" sz="2400" dirty="0">
                <a:latin typeface="Arial" pitchFamily="18"/>
                <a:ea typeface="Arial Unicode MS" pitchFamily="2"/>
                <a:cs typeface="Tahoma" pitchFamily="2"/>
              </a:rPr>
              <a:t>You must build a list of “</a:t>
            </a:r>
            <a:r>
              <a:rPr lang="en-US" sz="2400" dirty="0">
                <a:solidFill>
                  <a:srgbClr val="C00000"/>
                </a:solidFill>
                <a:latin typeface="Arial" pitchFamily="18"/>
                <a:ea typeface="Arial Unicode MS" pitchFamily="2"/>
                <a:cs typeface="Tahoma" pitchFamily="2"/>
              </a:rPr>
              <a:t>Zones</a:t>
            </a:r>
            <a:r>
              <a:rPr lang="en-US" sz="2400" dirty="0">
                <a:latin typeface="Arial" pitchFamily="18"/>
                <a:ea typeface="Arial Unicode MS" pitchFamily="2"/>
                <a:cs typeface="Tahoma" pitchFamily="2"/>
              </a:rPr>
              <a:t>” or memory banks with sixteen (16) channels per Zone using the channels you just created. </a:t>
            </a:r>
          </a:p>
          <a:p>
            <a:pPr marL="483855" indent="-483855" hangingPunct="0">
              <a:spcAft>
                <a:spcPts val="1492"/>
              </a:spcAft>
              <a:buFont typeface="+mj-lt"/>
              <a:buAutoNum type="arabicPeriod"/>
              <a:defRPr sz="1800" b="0" i="0" u="none" strike="noStrike" kern="0" cap="none" spc="0" baseline="0">
                <a:solidFill>
                  <a:srgbClr val="000000"/>
                </a:solidFill>
                <a:uFillTx/>
              </a:defRPr>
            </a:pPr>
            <a:r>
              <a:rPr lang="en-US" sz="2400" dirty="0">
                <a:latin typeface="Arial" pitchFamily="18"/>
                <a:ea typeface="Arial Unicode MS" pitchFamily="2"/>
                <a:cs typeface="Tahoma" pitchFamily="2"/>
              </a:rPr>
              <a:t>You should program a group of “</a:t>
            </a:r>
            <a:r>
              <a:rPr lang="en-US" sz="2400" dirty="0">
                <a:solidFill>
                  <a:srgbClr val="C00000"/>
                </a:solidFill>
                <a:latin typeface="Arial" pitchFamily="18"/>
                <a:ea typeface="Arial Unicode MS" pitchFamily="2"/>
                <a:cs typeface="Tahoma" pitchFamily="2"/>
              </a:rPr>
              <a:t>Digital Receive Groups</a:t>
            </a:r>
            <a:r>
              <a:rPr lang="en-US" sz="2400" dirty="0">
                <a:latin typeface="Arial" pitchFamily="18"/>
                <a:ea typeface="Arial Unicode MS" pitchFamily="2"/>
                <a:cs typeface="Tahoma" pitchFamily="2"/>
              </a:rPr>
              <a:t>” with the channels you have added to each </a:t>
            </a:r>
            <a:r>
              <a:rPr lang="en-US" sz="2400" dirty="0" smtClean="0">
                <a:solidFill>
                  <a:srgbClr val="C00000"/>
                </a:solidFill>
                <a:latin typeface="Arial" pitchFamily="18"/>
                <a:ea typeface="Arial Unicode MS" pitchFamily="2"/>
                <a:cs typeface="Tahoma" pitchFamily="2"/>
              </a:rPr>
              <a:t>Zone</a:t>
            </a:r>
            <a:r>
              <a:rPr lang="en-US" sz="2400" dirty="0" smtClean="0">
                <a:latin typeface="Arial" pitchFamily="18"/>
                <a:ea typeface="Arial Unicode MS" pitchFamily="2"/>
                <a:cs typeface="Tahoma" pitchFamily="2"/>
              </a:rPr>
              <a:t>.</a:t>
            </a:r>
            <a:endParaRPr lang="en-US" sz="2400" dirty="0">
              <a:latin typeface="Arial" pitchFamily="18"/>
              <a:ea typeface="Arial Unicode MS" pitchFamily="2"/>
              <a:cs typeface="Tahoma" pitchFamily="2"/>
            </a:endParaRPr>
          </a:p>
          <a:p>
            <a:pPr marL="483855" indent="-483855" hangingPunct="0">
              <a:spcAft>
                <a:spcPts val="1492"/>
              </a:spcAft>
              <a:buFont typeface="+mj-lt"/>
              <a:buAutoNum type="arabicPeriod"/>
              <a:defRPr sz="1800" b="0" i="0" u="none" strike="noStrike" kern="0" cap="none" spc="0" baseline="0">
                <a:solidFill>
                  <a:srgbClr val="000000"/>
                </a:solidFill>
                <a:uFillTx/>
              </a:defRPr>
            </a:pPr>
            <a:r>
              <a:rPr lang="en-US" sz="2400" dirty="0">
                <a:latin typeface="Arial" pitchFamily="18"/>
                <a:ea typeface="Arial Unicode MS" pitchFamily="2"/>
                <a:cs typeface="Tahoma" pitchFamily="2"/>
              </a:rPr>
              <a:t>You will need to update each </a:t>
            </a:r>
            <a:r>
              <a:rPr lang="en-US" sz="2400" dirty="0">
                <a:solidFill>
                  <a:srgbClr val="C00000"/>
                </a:solidFill>
                <a:latin typeface="Arial" pitchFamily="18"/>
                <a:ea typeface="Arial Unicode MS" pitchFamily="2"/>
                <a:cs typeface="Tahoma" pitchFamily="2"/>
              </a:rPr>
              <a:t>channel</a:t>
            </a:r>
            <a:r>
              <a:rPr lang="en-US" sz="2400" dirty="0">
                <a:latin typeface="Arial" pitchFamily="18"/>
                <a:ea typeface="Arial Unicode MS" pitchFamily="2"/>
                <a:cs typeface="Tahoma" pitchFamily="2"/>
              </a:rPr>
              <a:t> in a </a:t>
            </a:r>
            <a:r>
              <a:rPr lang="en-US" sz="2400" dirty="0">
                <a:solidFill>
                  <a:srgbClr val="C00000"/>
                </a:solidFill>
                <a:latin typeface="Arial" pitchFamily="18"/>
                <a:ea typeface="Arial Unicode MS" pitchFamily="2"/>
                <a:cs typeface="Tahoma" pitchFamily="2"/>
              </a:rPr>
              <a:t>Zone</a:t>
            </a:r>
            <a:r>
              <a:rPr lang="en-US" sz="2400" dirty="0">
                <a:latin typeface="Arial" pitchFamily="18"/>
                <a:ea typeface="Arial Unicode MS" pitchFamily="2"/>
                <a:cs typeface="Tahoma" pitchFamily="2"/>
              </a:rPr>
              <a:t> with the </a:t>
            </a:r>
            <a:r>
              <a:rPr lang="en-US" sz="2400" dirty="0">
                <a:solidFill>
                  <a:srgbClr val="C00000"/>
                </a:solidFill>
                <a:latin typeface="Arial" pitchFamily="18"/>
                <a:ea typeface="Arial Unicode MS" pitchFamily="2"/>
                <a:cs typeface="Tahoma" pitchFamily="2"/>
              </a:rPr>
              <a:t>Digital Receive Group</a:t>
            </a:r>
            <a:r>
              <a:rPr lang="en-US" sz="2400" dirty="0">
                <a:latin typeface="Arial" pitchFamily="18"/>
                <a:ea typeface="Arial Unicode MS" pitchFamily="2"/>
                <a:cs typeface="Tahoma" pitchFamily="2"/>
              </a:rPr>
              <a:t> you created for that </a:t>
            </a:r>
            <a:r>
              <a:rPr lang="en-US" sz="2400" dirty="0">
                <a:solidFill>
                  <a:srgbClr val="C00000"/>
                </a:solidFill>
                <a:latin typeface="Arial" pitchFamily="18"/>
                <a:ea typeface="Arial Unicode MS" pitchFamily="2"/>
                <a:cs typeface="Tahoma" pitchFamily="2"/>
              </a:rPr>
              <a:t>Zone</a:t>
            </a:r>
            <a:r>
              <a:rPr lang="en-US" sz="2400" dirty="0">
                <a:latin typeface="Arial" pitchFamily="18"/>
                <a:ea typeface="Arial Unicode MS" pitchFamily="2"/>
                <a:cs typeface="Tahoma" pitchFamily="2"/>
              </a:rPr>
              <a:t>.</a:t>
            </a:r>
          </a:p>
        </p:txBody>
      </p:sp>
    </p:spTree>
    <p:extLst>
      <p:ext uri="{BB962C8B-B14F-4D97-AF65-F5344CB8AC3E}">
        <p14:creationId xmlns:p14="http://schemas.microsoft.com/office/powerpoint/2010/main" val="3375958365"/>
      </p:ext>
    </p:extLst>
  </p:cSld>
  <p:clrMapOvr>
    <a:masterClrMapping/>
  </p:clrMapOvr>
  <p:transition>
    <p:zoom dir="in"/>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Scan List</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744252" cy="5894614"/>
          </a:xfrm>
        </p:spPr>
        <p:txBody>
          <a:bodyPr>
            <a:noAutofit/>
          </a:bodyPr>
          <a:lstStyle/>
          <a:p>
            <a:r>
              <a:rPr lang="en-US" sz="2400" b="1" dirty="0" smtClean="0">
                <a:solidFill>
                  <a:schemeClr val="accent1">
                    <a:lumMod val="75000"/>
                  </a:schemeClr>
                </a:solidFill>
              </a:rPr>
              <a:t>Scan List Name </a:t>
            </a:r>
            <a:r>
              <a:rPr lang="en-US" sz="2400" dirty="0" smtClean="0"/>
              <a:t>- </a:t>
            </a:r>
            <a:r>
              <a:rPr lang="en-US" sz="2400" dirty="0"/>
              <a:t>Configures the </a:t>
            </a:r>
            <a:r>
              <a:rPr lang="en-US" sz="2400" dirty="0" smtClean="0"/>
              <a:t>Scan List </a:t>
            </a:r>
            <a:r>
              <a:rPr lang="en-US" sz="2400" dirty="0"/>
              <a:t>alias</a:t>
            </a:r>
            <a:r>
              <a:rPr lang="en-US" sz="2400" dirty="0" smtClean="0"/>
              <a:t>.</a:t>
            </a:r>
          </a:p>
          <a:p>
            <a:r>
              <a:rPr lang="en-US" sz="2400" b="1" dirty="0" smtClean="0">
                <a:solidFill>
                  <a:schemeClr val="accent1">
                    <a:lumMod val="75000"/>
                  </a:schemeClr>
                </a:solidFill>
              </a:rPr>
              <a:t>Available Channel</a:t>
            </a:r>
            <a:r>
              <a:rPr lang="en-US" sz="2400" dirty="0" smtClean="0"/>
              <a:t> - </a:t>
            </a:r>
            <a:r>
              <a:rPr lang="en-US" sz="2400" dirty="0"/>
              <a:t>Displays all available Channels that can be added to the </a:t>
            </a:r>
            <a:r>
              <a:rPr lang="en-US" sz="2400" dirty="0" smtClean="0"/>
              <a:t>Scan List. </a:t>
            </a:r>
          </a:p>
          <a:p>
            <a:r>
              <a:rPr lang="en-US" sz="2400" b="1" dirty="0" smtClean="0">
                <a:solidFill>
                  <a:schemeClr val="accent1">
                    <a:lumMod val="75000"/>
                  </a:schemeClr>
                </a:solidFill>
              </a:rPr>
              <a:t>Channel Member</a:t>
            </a:r>
            <a:r>
              <a:rPr lang="en-US" sz="2400" dirty="0" smtClean="0"/>
              <a:t> - </a:t>
            </a:r>
            <a:r>
              <a:rPr lang="en-US" sz="2400" dirty="0"/>
              <a:t>Lists all Channels which were added to the </a:t>
            </a:r>
            <a:r>
              <a:rPr lang="en-US" sz="2400" dirty="0" smtClean="0"/>
              <a:t>Scan List. </a:t>
            </a:r>
            <a:r>
              <a:rPr lang="en-US" sz="2400" dirty="0"/>
              <a:t>The Max channel number of a </a:t>
            </a:r>
            <a:r>
              <a:rPr lang="en-US" sz="2400" dirty="0" smtClean="0"/>
              <a:t>Scan List is 32.</a:t>
            </a:r>
          </a:p>
          <a:p>
            <a:r>
              <a:rPr lang="en-US" sz="2400" b="1" dirty="0" smtClean="0">
                <a:solidFill>
                  <a:schemeClr val="accent1">
                    <a:lumMod val="75000"/>
                  </a:schemeClr>
                </a:solidFill>
              </a:rPr>
              <a:t>Priority Channel 1 </a:t>
            </a:r>
            <a:r>
              <a:rPr lang="en-US" sz="2400" dirty="0" smtClean="0"/>
              <a:t>- </a:t>
            </a:r>
            <a:r>
              <a:rPr lang="en-US" sz="2400" dirty="0"/>
              <a:t>Sets the Priority Channel 1 from the Scan List Channel Member. During scan, 50% of a radio's </a:t>
            </a:r>
            <a:r>
              <a:rPr lang="en-US" sz="2400" dirty="0" smtClean="0"/>
              <a:t>scans are </a:t>
            </a:r>
            <a:r>
              <a:rPr lang="en-US" sz="2400" dirty="0"/>
              <a:t>on the Priority 1 member. If a Priority 2 member exists, scans for the Priority 1 member </a:t>
            </a:r>
            <a:r>
              <a:rPr lang="en-US" sz="2400" dirty="0" smtClean="0"/>
              <a:t>are reduced </a:t>
            </a:r>
            <a:r>
              <a:rPr lang="en-US" sz="2400" dirty="0"/>
              <a:t>from 50% to 25%. Even after landing on a non-priority or Priority 2 member, the </a:t>
            </a:r>
            <a:r>
              <a:rPr lang="en-US" sz="2400" dirty="0" smtClean="0"/>
              <a:t>radio continues </a:t>
            </a:r>
            <a:r>
              <a:rPr lang="en-US" sz="2400" dirty="0"/>
              <a:t>to periodically scan for transmission activity on a Priority 1 member. If the radio </a:t>
            </a:r>
            <a:r>
              <a:rPr lang="en-US" sz="2400" dirty="0" smtClean="0"/>
              <a:t>discovers activity </a:t>
            </a:r>
            <a:r>
              <a:rPr lang="en-US" sz="2400" dirty="0"/>
              <a:t>on the Priority 1 member, it drops the current transmission, and unmutes to the Priority </a:t>
            </a:r>
            <a:r>
              <a:rPr lang="en-US" sz="2400" dirty="0" smtClean="0"/>
              <a:t>1 member</a:t>
            </a:r>
            <a:r>
              <a:rPr lang="en-US" sz="2400" dirty="0"/>
              <a:t>.</a:t>
            </a:r>
            <a:endParaRPr lang="en-US" sz="2400" dirty="0" smtClean="0"/>
          </a:p>
        </p:txBody>
      </p:sp>
    </p:spTree>
    <p:extLst>
      <p:ext uri="{BB962C8B-B14F-4D97-AF65-F5344CB8AC3E}">
        <p14:creationId xmlns:p14="http://schemas.microsoft.com/office/powerpoint/2010/main" val="394423742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Scan List cont.</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744252" cy="5894614"/>
          </a:xfrm>
        </p:spPr>
        <p:txBody>
          <a:bodyPr>
            <a:noAutofit/>
          </a:bodyPr>
          <a:lstStyle/>
          <a:p>
            <a:r>
              <a:rPr lang="en-US" sz="2400" b="1" dirty="0" smtClean="0">
                <a:solidFill>
                  <a:schemeClr val="accent1">
                    <a:lumMod val="75000"/>
                  </a:schemeClr>
                </a:solidFill>
              </a:rPr>
              <a:t>Priority Channel 2 </a:t>
            </a:r>
            <a:r>
              <a:rPr lang="en-US" sz="2400" dirty="0" smtClean="0"/>
              <a:t>- </a:t>
            </a:r>
            <a:r>
              <a:rPr lang="en-US" sz="2400" dirty="0"/>
              <a:t>Sets the Priority Channel 2 from the Scan List Channel Member. During scan, 25% of a radio's </a:t>
            </a:r>
            <a:r>
              <a:rPr lang="en-US" sz="2400" dirty="0" smtClean="0"/>
              <a:t>scans are </a:t>
            </a:r>
            <a:r>
              <a:rPr lang="en-US" sz="2400" dirty="0"/>
              <a:t>on the Priority 2 member. If a Priority 2 member exists, scans for the Priority 1 member </a:t>
            </a:r>
            <a:r>
              <a:rPr lang="en-US" sz="2400" dirty="0" smtClean="0"/>
              <a:t>are reduced </a:t>
            </a:r>
            <a:r>
              <a:rPr lang="en-US" sz="2400" dirty="0"/>
              <a:t>from 50% to 25%. Even after landing on a non-priority channel, the radio continues </a:t>
            </a:r>
            <a:r>
              <a:rPr lang="en-US" sz="2400" dirty="0" smtClean="0"/>
              <a:t>to periodically </a:t>
            </a:r>
            <a:r>
              <a:rPr lang="en-US" sz="2400" dirty="0"/>
              <a:t>scan for transmission activity on a Priority 2 member. If the radio discovers activity on </a:t>
            </a:r>
            <a:r>
              <a:rPr lang="en-US" sz="2400" dirty="0" smtClean="0"/>
              <a:t>the Priority </a:t>
            </a:r>
            <a:r>
              <a:rPr lang="en-US" sz="2400" dirty="0"/>
              <a:t>2 member, it drops the current transmission, and unmutes to the Priority 2 member. Activity </a:t>
            </a:r>
            <a:r>
              <a:rPr lang="en-US" sz="2400" dirty="0" smtClean="0"/>
              <a:t>on a </a:t>
            </a:r>
            <a:r>
              <a:rPr lang="en-US" sz="2400" dirty="0"/>
              <a:t>Priority 2 member will be dropped in the event of any valid activity on a Priority 1 member.</a:t>
            </a:r>
            <a:endParaRPr lang="en-US" sz="2400" dirty="0" smtClean="0"/>
          </a:p>
        </p:txBody>
      </p:sp>
    </p:spTree>
    <p:extLst>
      <p:ext uri="{BB962C8B-B14F-4D97-AF65-F5344CB8AC3E}">
        <p14:creationId xmlns:p14="http://schemas.microsoft.com/office/powerpoint/2010/main" val="367231921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Scan List cont.</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744252" cy="5894614"/>
          </a:xfrm>
        </p:spPr>
        <p:txBody>
          <a:bodyPr>
            <a:noAutofit/>
          </a:bodyPr>
          <a:lstStyle/>
          <a:p>
            <a:r>
              <a:rPr lang="en-US" sz="2400" b="1" dirty="0" err="1" smtClean="0">
                <a:solidFill>
                  <a:schemeClr val="accent1">
                    <a:lumMod val="75000"/>
                  </a:schemeClr>
                </a:solidFill>
              </a:rPr>
              <a:t>Tx</a:t>
            </a:r>
            <a:r>
              <a:rPr lang="en-US" sz="2400" b="1" dirty="0" smtClean="0">
                <a:solidFill>
                  <a:schemeClr val="accent1">
                    <a:lumMod val="75000"/>
                  </a:schemeClr>
                </a:solidFill>
              </a:rPr>
              <a:t> Designated Channel </a:t>
            </a:r>
            <a:r>
              <a:rPr lang="en-US" sz="2400" dirty="0" smtClean="0"/>
              <a:t>- </a:t>
            </a:r>
            <a:r>
              <a:rPr lang="en-US" sz="2400" dirty="0"/>
              <a:t>This feature defines the conventional channel/personality on which the radio will transmit if the </a:t>
            </a:r>
            <a:r>
              <a:rPr lang="en-US" sz="2400" dirty="0" smtClean="0"/>
              <a:t>user presses </a:t>
            </a:r>
            <a:r>
              <a:rPr lang="en-US" sz="2400" dirty="0"/>
              <a:t>the Push-to-Talk (PTT) button while the radio is scanning. This paragraph is applicable </a:t>
            </a:r>
            <a:r>
              <a:rPr lang="en-US" sz="2400" dirty="0" smtClean="0"/>
              <a:t>to Conventional </a:t>
            </a:r>
            <a:r>
              <a:rPr lang="en-US" sz="2400" dirty="0"/>
              <a:t>radios. If the Talkback option is disabled, this feature also defines </a:t>
            </a:r>
            <a:r>
              <a:rPr lang="en-US" sz="2400" dirty="0" smtClean="0"/>
              <a:t>the channel/personality </a:t>
            </a:r>
            <a:r>
              <a:rPr lang="en-US" sz="2400" dirty="0"/>
              <a:t>where the radio will transmit if the user presses the PTT when the radio </a:t>
            </a:r>
            <a:r>
              <a:rPr lang="en-US" sz="2400" dirty="0" smtClean="0"/>
              <a:t>has stopped </a:t>
            </a:r>
            <a:r>
              <a:rPr lang="en-US" sz="2400" dirty="0"/>
              <a:t>scanning to unmute to an eligible scan list member. Any channel can be selected as the </a:t>
            </a:r>
            <a:r>
              <a:rPr lang="en-US" sz="2400" dirty="0" smtClean="0"/>
              <a:t>TX Designated </a:t>
            </a:r>
            <a:r>
              <a:rPr lang="en-US" sz="2400" dirty="0"/>
              <a:t>Channel. Alternatively, Selected or Last Active Channel may be chosen. This feature </a:t>
            </a:r>
            <a:r>
              <a:rPr lang="en-US" sz="2400" dirty="0" smtClean="0"/>
              <a:t>is disabled </a:t>
            </a:r>
            <a:r>
              <a:rPr lang="en-US" sz="2400" dirty="0"/>
              <a:t>if the Talkback feature is enabled. When enabled, any scan member or Selected may </a:t>
            </a:r>
            <a:r>
              <a:rPr lang="en-US" sz="2400" dirty="0" smtClean="0"/>
              <a:t>be chosen </a:t>
            </a:r>
            <a:r>
              <a:rPr lang="en-US" sz="2400" dirty="0"/>
              <a:t>as the TX Designated Channel in Conventional scanning (Conventional mode). </a:t>
            </a:r>
            <a:endParaRPr lang="en-US" sz="2400" dirty="0" smtClean="0"/>
          </a:p>
        </p:txBody>
      </p:sp>
    </p:spTree>
    <p:extLst>
      <p:ext uri="{BB962C8B-B14F-4D97-AF65-F5344CB8AC3E}">
        <p14:creationId xmlns:p14="http://schemas.microsoft.com/office/powerpoint/2010/main" val="227492323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Scan List cont.</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744252" cy="5894614"/>
          </a:xfrm>
        </p:spPr>
        <p:txBody>
          <a:bodyPr>
            <a:noAutofit/>
          </a:bodyPr>
          <a:lstStyle/>
          <a:p>
            <a:pPr marL="0" indent="0">
              <a:buNone/>
            </a:pPr>
            <a:r>
              <a:rPr lang="en-US" sz="2400" b="1" dirty="0" smtClean="0"/>
              <a:t>Selected</a:t>
            </a:r>
            <a:r>
              <a:rPr lang="en-US" sz="2400" dirty="0" smtClean="0"/>
              <a:t> – </a:t>
            </a:r>
            <a:r>
              <a:rPr lang="en-US" sz="2400" dirty="0"/>
              <a:t>The channel indicated by the channel selector.</a:t>
            </a:r>
            <a:endParaRPr lang="en-US" sz="2400" dirty="0" smtClean="0"/>
          </a:p>
          <a:p>
            <a:pPr marL="0" indent="0">
              <a:buNone/>
            </a:pPr>
            <a:r>
              <a:rPr lang="en-US" sz="2400" b="1" dirty="0" smtClean="0"/>
              <a:t>Channel1</a:t>
            </a:r>
            <a:r>
              <a:rPr lang="en-US" sz="2400" dirty="0" smtClean="0"/>
              <a:t> – </a:t>
            </a:r>
            <a:r>
              <a:rPr lang="en-US" sz="2400" dirty="0"/>
              <a:t>The </a:t>
            </a:r>
            <a:r>
              <a:rPr lang="en-US" sz="2400" dirty="0" smtClean="0"/>
              <a:t>“primary” priority channel.</a:t>
            </a:r>
          </a:p>
          <a:p>
            <a:pPr marL="0" indent="0">
              <a:buNone/>
            </a:pPr>
            <a:r>
              <a:rPr lang="en-US" sz="2400" b="1" dirty="0" smtClean="0"/>
              <a:t>Last Active Channel </a:t>
            </a:r>
            <a:r>
              <a:rPr lang="en-US" sz="2400" dirty="0" smtClean="0"/>
              <a:t>- </a:t>
            </a:r>
            <a:r>
              <a:rPr lang="en-US" sz="2400" dirty="0"/>
              <a:t>The last channel where the radio in scan mode stopped and unmuted to </a:t>
            </a:r>
            <a:r>
              <a:rPr lang="en-US" sz="2400" dirty="0" smtClean="0"/>
              <a:t>receive audio.</a:t>
            </a:r>
          </a:p>
          <a:p>
            <a:r>
              <a:rPr lang="en-US" sz="2400" b="1" dirty="0" smtClean="0">
                <a:solidFill>
                  <a:schemeClr val="accent1">
                    <a:lumMod val="75000"/>
                  </a:schemeClr>
                </a:solidFill>
              </a:rPr>
              <a:t>Signaling Hold Time(</a:t>
            </a:r>
            <a:r>
              <a:rPr lang="en-US" sz="2400" b="1" dirty="0" err="1" smtClean="0">
                <a:solidFill>
                  <a:schemeClr val="accent1">
                    <a:lumMod val="75000"/>
                  </a:schemeClr>
                </a:solidFill>
              </a:rPr>
              <a:t>ms</a:t>
            </a:r>
            <a:r>
              <a:rPr lang="en-US" sz="2400" b="1" dirty="0" smtClean="0">
                <a:solidFill>
                  <a:schemeClr val="accent1">
                    <a:lumMod val="75000"/>
                  </a:schemeClr>
                </a:solidFill>
              </a:rPr>
              <a:t>) </a:t>
            </a:r>
            <a:r>
              <a:rPr lang="en-US" sz="2400" dirty="0" smtClean="0"/>
              <a:t>- </a:t>
            </a:r>
            <a:r>
              <a:rPr lang="en-US" sz="2400" dirty="0"/>
              <a:t>Sets the amount of time that the radio waits on an analog scan list channel when a carrier signal </a:t>
            </a:r>
            <a:r>
              <a:rPr lang="en-US" sz="2400" dirty="0" smtClean="0"/>
              <a:t>of sufficient </a:t>
            </a:r>
            <a:r>
              <a:rPr lang="en-US" sz="2400" dirty="0"/>
              <a:t>amplitude is detected on the channel. This pause allows the radio time to decode the </a:t>
            </a:r>
            <a:r>
              <a:rPr lang="en-US" sz="2400" dirty="0" smtClean="0"/>
              <a:t>analog system </a:t>
            </a:r>
            <a:r>
              <a:rPr lang="en-US" sz="2400" dirty="0"/>
              <a:t>signaling data. If the decoded information is incorrect, the radio reverts to scan.</a:t>
            </a:r>
            <a:endParaRPr lang="en-US" sz="2400" dirty="0" smtClean="0"/>
          </a:p>
        </p:txBody>
      </p:sp>
    </p:spTree>
    <p:extLst>
      <p:ext uri="{BB962C8B-B14F-4D97-AF65-F5344CB8AC3E}">
        <p14:creationId xmlns:p14="http://schemas.microsoft.com/office/powerpoint/2010/main" val="396900431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Scan List cont.</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744252" cy="5894614"/>
          </a:xfrm>
        </p:spPr>
        <p:txBody>
          <a:bodyPr>
            <a:noAutofit/>
          </a:bodyPr>
          <a:lstStyle/>
          <a:p>
            <a:r>
              <a:rPr lang="en-US" sz="2400" b="1" dirty="0">
                <a:solidFill>
                  <a:schemeClr val="accent1">
                    <a:lumMod val="75000"/>
                  </a:schemeClr>
                </a:solidFill>
              </a:rPr>
              <a:t>P</a:t>
            </a:r>
            <a:r>
              <a:rPr lang="en-US" sz="2400" b="1" dirty="0" smtClean="0">
                <a:solidFill>
                  <a:schemeClr val="accent1">
                    <a:lumMod val="75000"/>
                  </a:schemeClr>
                </a:solidFill>
              </a:rPr>
              <a:t>riority Sample Time(</a:t>
            </a:r>
            <a:r>
              <a:rPr lang="en-US" sz="2400" b="1" dirty="0" err="1" smtClean="0">
                <a:solidFill>
                  <a:schemeClr val="accent1">
                    <a:lumMod val="75000"/>
                  </a:schemeClr>
                </a:solidFill>
              </a:rPr>
              <a:t>ms</a:t>
            </a:r>
            <a:r>
              <a:rPr lang="en-US" sz="2400" b="1" dirty="0" smtClean="0">
                <a:solidFill>
                  <a:schemeClr val="accent1">
                    <a:lumMod val="75000"/>
                  </a:schemeClr>
                </a:solidFill>
              </a:rPr>
              <a:t>) </a:t>
            </a:r>
            <a:r>
              <a:rPr lang="en-US" sz="2400" dirty="0" smtClean="0"/>
              <a:t>- </a:t>
            </a:r>
            <a:r>
              <a:rPr lang="en-US" sz="2400" dirty="0"/>
              <a:t>Sets the duration that the radio waits, when in a call, before scanning the priority channels. If the call </a:t>
            </a:r>
            <a:r>
              <a:rPr lang="en-US" sz="2400" dirty="0" smtClean="0"/>
              <a:t>is taking </a:t>
            </a:r>
            <a:r>
              <a:rPr lang="en-US" sz="2400" dirty="0"/>
              <a:t>place on a Priority 1 Channel, no scanning will take place. When scanning priority channels, </a:t>
            </a:r>
            <a:r>
              <a:rPr lang="en-US" sz="2400" dirty="0" smtClean="0"/>
              <a:t>the radio </a:t>
            </a:r>
            <a:r>
              <a:rPr lang="en-US" sz="2400" dirty="0"/>
              <a:t>briefly mutes the current transmission. Increasing this interval improves the audio quality of </a:t>
            </a:r>
            <a:r>
              <a:rPr lang="en-US" sz="2400" dirty="0" smtClean="0"/>
              <a:t>the current </a:t>
            </a:r>
            <a:r>
              <a:rPr lang="en-US" sz="2400" dirty="0"/>
              <a:t>transmission as fewer checks are done, but this also increases the chance of the radio </a:t>
            </a:r>
            <a:r>
              <a:rPr lang="en-US" sz="2400" dirty="0" smtClean="0"/>
              <a:t>missing priority </a:t>
            </a:r>
            <a:r>
              <a:rPr lang="en-US" sz="2400" dirty="0"/>
              <a:t>channel activity</a:t>
            </a:r>
            <a:r>
              <a:rPr lang="en-US" sz="2400" dirty="0" smtClean="0"/>
              <a:t>.</a:t>
            </a:r>
          </a:p>
          <a:p>
            <a:endParaRPr lang="en-US" sz="2400" dirty="0" smtClean="0"/>
          </a:p>
        </p:txBody>
      </p:sp>
    </p:spTree>
    <p:extLst>
      <p:ext uri="{BB962C8B-B14F-4D97-AF65-F5344CB8AC3E}">
        <p14:creationId xmlns:p14="http://schemas.microsoft.com/office/powerpoint/2010/main" val="129135902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Channel Information – Digital/Analog Data</a:t>
            </a:r>
            <a:endParaRPr lang="en-US" dirty="0">
              <a:solidFill>
                <a:schemeClr val="accent1">
                  <a:lumMod val="75000"/>
                </a:schemeClr>
              </a:solidFill>
            </a:endParaRPr>
          </a:p>
        </p:txBody>
      </p:sp>
      <p:sp>
        <p:nvSpPr>
          <p:cNvPr id="3" name="Content Placeholder 2"/>
          <p:cNvSpPr>
            <a:spLocks noGrp="1"/>
          </p:cNvSpPr>
          <p:nvPr>
            <p:ph idx="1"/>
          </p:nvPr>
        </p:nvSpPr>
        <p:spPr>
          <a:xfrm>
            <a:off x="677334" y="1469571"/>
            <a:ext cx="8596668" cy="5894614"/>
          </a:xfrm>
        </p:spPr>
        <p:txBody>
          <a:bodyPr>
            <a:noAutofit/>
          </a:bodyPr>
          <a:lstStyle/>
          <a:p>
            <a:r>
              <a:rPr lang="en-US" sz="2400" b="1" dirty="0" smtClean="0">
                <a:solidFill>
                  <a:schemeClr val="accent1">
                    <a:lumMod val="75000"/>
                  </a:schemeClr>
                </a:solidFill>
              </a:rPr>
              <a:t>Channel Mode </a:t>
            </a:r>
            <a:r>
              <a:rPr lang="en-US" sz="2400" dirty="0" smtClean="0"/>
              <a:t>- </a:t>
            </a:r>
            <a:r>
              <a:rPr lang="en-US" sz="2400" dirty="0"/>
              <a:t>Configures the channel working in </a:t>
            </a:r>
            <a:r>
              <a:rPr lang="en-US" sz="2400" dirty="0" smtClean="0"/>
              <a:t>either digital </a:t>
            </a:r>
            <a:r>
              <a:rPr lang="en-US" sz="2400" dirty="0"/>
              <a:t>or analog mode.</a:t>
            </a:r>
            <a:endParaRPr lang="en-US" sz="2400" dirty="0" smtClean="0"/>
          </a:p>
          <a:p>
            <a:r>
              <a:rPr lang="en-US" sz="2400" b="1" dirty="0" smtClean="0">
                <a:solidFill>
                  <a:schemeClr val="accent1">
                    <a:lumMod val="75000"/>
                  </a:schemeClr>
                </a:solidFill>
              </a:rPr>
              <a:t>Band Width</a:t>
            </a:r>
            <a:r>
              <a:rPr lang="en-US" sz="2400" dirty="0" smtClean="0"/>
              <a:t> - </a:t>
            </a:r>
            <a:r>
              <a:rPr lang="en-US" sz="2400" dirty="0"/>
              <a:t>Configures the analog channel spacing, digital channel default to 12.5KHz</a:t>
            </a:r>
            <a:r>
              <a:rPr lang="en-US" sz="2400" dirty="0" smtClean="0"/>
              <a:t> </a:t>
            </a:r>
          </a:p>
          <a:p>
            <a:r>
              <a:rPr lang="en-US" sz="2400" b="1" dirty="0" smtClean="0">
                <a:solidFill>
                  <a:schemeClr val="accent1">
                    <a:lumMod val="75000"/>
                  </a:schemeClr>
                </a:solidFill>
              </a:rPr>
              <a:t>Scan List</a:t>
            </a:r>
            <a:r>
              <a:rPr lang="en-US" sz="2400" dirty="0" smtClean="0"/>
              <a:t> - </a:t>
            </a:r>
            <a:r>
              <a:rPr lang="en-US" sz="2400" dirty="0"/>
              <a:t>Associates a Scan List to this conventional channel. All the members on this list </a:t>
            </a:r>
            <a:r>
              <a:rPr lang="en-US" sz="2400" dirty="0" smtClean="0"/>
              <a:t>will be </a:t>
            </a:r>
            <a:r>
              <a:rPr lang="en-US" sz="2400" dirty="0"/>
              <a:t>scanned during a scan operation. Any available Scan List can be </a:t>
            </a:r>
            <a:r>
              <a:rPr lang="en-US" sz="2400" dirty="0" smtClean="0"/>
              <a:t>selected. Selecting </a:t>
            </a:r>
            <a:r>
              <a:rPr lang="en-US" sz="2400" dirty="0"/>
              <a:t>the None option disables scanning (including Auto Scan) on this </a:t>
            </a:r>
            <a:r>
              <a:rPr lang="en-US" sz="2400" dirty="0" smtClean="0"/>
              <a:t>channel. This </a:t>
            </a:r>
            <a:r>
              <a:rPr lang="en-US" sz="2400" dirty="0"/>
              <a:t>is a channel-wide feature.</a:t>
            </a:r>
            <a:endParaRPr lang="en-US" sz="2400" dirty="0" smtClean="0"/>
          </a:p>
          <a:p>
            <a:r>
              <a:rPr lang="en-US" sz="2400" b="1" dirty="0" smtClean="0">
                <a:solidFill>
                  <a:schemeClr val="accent1">
                    <a:lumMod val="75000"/>
                  </a:schemeClr>
                </a:solidFill>
              </a:rPr>
              <a:t>Squelch</a:t>
            </a:r>
            <a:r>
              <a:rPr lang="en-US" sz="2400" dirty="0" smtClean="0"/>
              <a:t> - </a:t>
            </a:r>
            <a:r>
              <a:rPr lang="en-US" sz="2400" dirty="0"/>
              <a:t>Configures the analog channel tight or normal squelch (applicable to Analog </a:t>
            </a:r>
            <a:r>
              <a:rPr lang="en-US" sz="2400" dirty="0" smtClean="0"/>
              <a:t>mode only</a:t>
            </a:r>
            <a:r>
              <a:rPr lang="en-US" sz="2400" dirty="0"/>
              <a:t>).</a:t>
            </a:r>
            <a:endParaRPr lang="en-US" sz="2400" dirty="0" smtClean="0"/>
          </a:p>
          <a:p>
            <a:endParaRPr lang="en-US" sz="2400" dirty="0" smtClean="0"/>
          </a:p>
        </p:txBody>
      </p:sp>
    </p:spTree>
    <p:extLst>
      <p:ext uri="{BB962C8B-B14F-4D97-AF65-F5344CB8AC3E}">
        <p14:creationId xmlns:p14="http://schemas.microsoft.com/office/powerpoint/2010/main" val="383846848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Channel Information – Digital/Analog Data cont.</a:t>
            </a:r>
            <a:endParaRPr lang="en-US" dirty="0">
              <a:solidFill>
                <a:schemeClr val="accent1">
                  <a:lumMod val="75000"/>
                </a:schemeClr>
              </a:solidFill>
            </a:endParaRPr>
          </a:p>
        </p:txBody>
      </p:sp>
      <p:sp>
        <p:nvSpPr>
          <p:cNvPr id="3" name="Content Placeholder 2"/>
          <p:cNvSpPr>
            <a:spLocks noGrp="1"/>
          </p:cNvSpPr>
          <p:nvPr>
            <p:ph idx="1"/>
          </p:nvPr>
        </p:nvSpPr>
        <p:spPr>
          <a:xfrm>
            <a:off x="383420" y="1469571"/>
            <a:ext cx="9495366" cy="5894614"/>
          </a:xfrm>
        </p:spPr>
        <p:txBody>
          <a:bodyPr>
            <a:noAutofit/>
          </a:bodyPr>
          <a:lstStyle/>
          <a:p>
            <a:r>
              <a:rPr lang="en-US" sz="2400" b="1" dirty="0" smtClean="0">
                <a:solidFill>
                  <a:schemeClr val="accent1">
                    <a:lumMod val="75000"/>
                  </a:schemeClr>
                </a:solidFill>
              </a:rPr>
              <a:t>RX Ref Frequency </a:t>
            </a:r>
            <a:r>
              <a:rPr lang="en-US" sz="2400" dirty="0" smtClean="0"/>
              <a:t>- </a:t>
            </a:r>
            <a:r>
              <a:rPr lang="en-US" sz="2400" dirty="0"/>
              <a:t>Configures the PLL Reference </a:t>
            </a:r>
            <a:r>
              <a:rPr lang="en-US" sz="2400" dirty="0" smtClean="0"/>
              <a:t>Frequency </a:t>
            </a:r>
            <a:r>
              <a:rPr lang="en-US" sz="2400" dirty="0"/>
              <a:t>to use in receiving mode</a:t>
            </a:r>
            <a:r>
              <a:rPr lang="en-US" sz="2400" dirty="0" smtClean="0"/>
              <a:t> </a:t>
            </a:r>
          </a:p>
          <a:p>
            <a:r>
              <a:rPr lang="en-US" sz="2400" b="1" dirty="0" smtClean="0">
                <a:solidFill>
                  <a:schemeClr val="accent1">
                    <a:lumMod val="75000"/>
                  </a:schemeClr>
                </a:solidFill>
              </a:rPr>
              <a:t>TX Ref Frequency</a:t>
            </a:r>
            <a:r>
              <a:rPr lang="en-US" sz="2400" dirty="0" smtClean="0"/>
              <a:t> - </a:t>
            </a:r>
            <a:r>
              <a:rPr lang="en-US" sz="2400" dirty="0"/>
              <a:t>Configures the PLL Reference </a:t>
            </a:r>
            <a:r>
              <a:rPr lang="en-US" sz="2400" dirty="0" smtClean="0"/>
              <a:t>Frequency </a:t>
            </a:r>
            <a:r>
              <a:rPr lang="en-US" sz="2400" dirty="0"/>
              <a:t>to use in transmission mode</a:t>
            </a:r>
            <a:r>
              <a:rPr lang="en-US" sz="2400" dirty="0" smtClean="0"/>
              <a:t> </a:t>
            </a:r>
          </a:p>
          <a:p>
            <a:r>
              <a:rPr lang="en-US" sz="2400" b="1" dirty="0" smtClean="0">
                <a:solidFill>
                  <a:schemeClr val="accent1">
                    <a:lumMod val="75000"/>
                  </a:schemeClr>
                </a:solidFill>
              </a:rPr>
              <a:t>TOT(s)</a:t>
            </a:r>
            <a:r>
              <a:rPr lang="en-US" sz="2400" dirty="0" smtClean="0"/>
              <a:t> - </a:t>
            </a:r>
            <a:r>
              <a:rPr lang="en-US" sz="2400" dirty="0"/>
              <a:t>The Time-Out Timer (TOT) is the duration that the radio can continuously </a:t>
            </a:r>
            <a:r>
              <a:rPr lang="en-US" sz="2400" dirty="0" smtClean="0"/>
              <a:t>transmit before </a:t>
            </a:r>
            <a:r>
              <a:rPr lang="en-US" sz="2400" dirty="0"/>
              <a:t>a transmission is automatically terminated. This feature is used to </a:t>
            </a:r>
            <a:r>
              <a:rPr lang="en-US" sz="2400" dirty="0" smtClean="0"/>
              <a:t>ensure the </a:t>
            </a:r>
            <a:r>
              <a:rPr lang="en-US" sz="2400" dirty="0"/>
              <a:t>channel is not monopolized by any one radio. The user may set </a:t>
            </a:r>
            <a:r>
              <a:rPr lang="en-US" sz="2400" dirty="0" smtClean="0"/>
              <a:t>smaller time-outs </a:t>
            </a:r>
            <a:r>
              <a:rPr lang="en-US" sz="2400" dirty="0"/>
              <a:t>for busier channels. This is a channel-wide feature.</a:t>
            </a:r>
            <a:endParaRPr lang="en-US" sz="2400" dirty="0" smtClean="0"/>
          </a:p>
          <a:p>
            <a:r>
              <a:rPr lang="en-US" sz="2400" b="1" dirty="0" smtClean="0">
                <a:solidFill>
                  <a:schemeClr val="accent1">
                    <a:lumMod val="75000"/>
                  </a:schemeClr>
                </a:solidFill>
              </a:rPr>
              <a:t>TOT Rekey Delay(s) </a:t>
            </a:r>
            <a:r>
              <a:rPr lang="en-US" sz="2400" dirty="0" smtClean="0"/>
              <a:t>- </a:t>
            </a:r>
            <a:r>
              <a:rPr lang="en-US" sz="2400" dirty="0"/>
              <a:t>Sets the amount of time that the radio waits on a channel after the Time-Out </a:t>
            </a:r>
            <a:r>
              <a:rPr lang="en-US" sz="2400" dirty="0" smtClean="0"/>
              <a:t>Timer (TOT</a:t>
            </a:r>
            <a:r>
              <a:rPr lang="en-US" sz="2400" dirty="0"/>
              <a:t>) expires (which stops the radio transmission) </a:t>
            </a:r>
            <a:r>
              <a:rPr lang="en-US" sz="2400" dirty="0" smtClean="0"/>
              <a:t>before allowing </a:t>
            </a:r>
            <a:r>
              <a:rPr lang="en-US" sz="2400" dirty="0"/>
              <a:t>the user </a:t>
            </a:r>
            <a:r>
              <a:rPr lang="en-US" sz="2400" dirty="0" smtClean="0"/>
              <a:t>to transmit </a:t>
            </a:r>
            <a:r>
              <a:rPr lang="en-US" sz="2400" dirty="0"/>
              <a:t>again. This is a channel-wide feature.</a:t>
            </a:r>
            <a:endParaRPr lang="en-US" sz="2400" dirty="0" smtClean="0"/>
          </a:p>
          <a:p>
            <a:endParaRPr lang="en-US" sz="2400" dirty="0" smtClean="0"/>
          </a:p>
        </p:txBody>
      </p:sp>
    </p:spTree>
    <p:extLst>
      <p:ext uri="{BB962C8B-B14F-4D97-AF65-F5344CB8AC3E}">
        <p14:creationId xmlns:p14="http://schemas.microsoft.com/office/powerpoint/2010/main" val="212130317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Channel Information – Digital/Analog Data cont.</a:t>
            </a:r>
            <a:endParaRPr lang="en-US" dirty="0">
              <a:solidFill>
                <a:schemeClr val="accent1">
                  <a:lumMod val="75000"/>
                </a:schemeClr>
              </a:solidFill>
            </a:endParaRPr>
          </a:p>
        </p:txBody>
      </p:sp>
      <p:sp>
        <p:nvSpPr>
          <p:cNvPr id="3" name="Content Placeholder 2"/>
          <p:cNvSpPr>
            <a:spLocks noGrp="1"/>
          </p:cNvSpPr>
          <p:nvPr>
            <p:ph idx="1"/>
          </p:nvPr>
        </p:nvSpPr>
        <p:spPr>
          <a:xfrm>
            <a:off x="677334" y="1469571"/>
            <a:ext cx="8596668" cy="5894614"/>
          </a:xfrm>
        </p:spPr>
        <p:txBody>
          <a:bodyPr>
            <a:noAutofit/>
          </a:bodyPr>
          <a:lstStyle/>
          <a:p>
            <a:r>
              <a:rPr lang="en-US" sz="2400" b="1" dirty="0" smtClean="0">
                <a:solidFill>
                  <a:schemeClr val="accent1">
                    <a:lumMod val="75000"/>
                  </a:schemeClr>
                </a:solidFill>
              </a:rPr>
              <a:t>Power </a:t>
            </a:r>
            <a:r>
              <a:rPr lang="en-US" sz="2400" dirty="0" smtClean="0"/>
              <a:t>- </a:t>
            </a:r>
            <a:r>
              <a:rPr lang="en-US" sz="2400" dirty="0"/>
              <a:t>Sets the radio’s transmission power level for this channel. This feature can </a:t>
            </a:r>
            <a:r>
              <a:rPr lang="en-US" sz="2400" dirty="0" smtClean="0"/>
              <a:t>be toggled </a:t>
            </a:r>
            <a:r>
              <a:rPr lang="en-US" sz="2400" dirty="0"/>
              <a:t>between high or low, via a short or long programmable button </a:t>
            </a:r>
            <a:r>
              <a:rPr lang="en-US" sz="2400" dirty="0" smtClean="0"/>
              <a:t>press (High/Low </a:t>
            </a:r>
            <a:r>
              <a:rPr lang="en-US" sz="2400" dirty="0"/>
              <a:t>Power) or Power (Utilities Menu) feature. This is a channel-wide feature.</a:t>
            </a:r>
          </a:p>
          <a:p>
            <a:r>
              <a:rPr lang="en-US" sz="2400" b="1" dirty="0" smtClean="0">
                <a:solidFill>
                  <a:schemeClr val="accent1">
                    <a:lumMod val="75000"/>
                  </a:schemeClr>
                </a:solidFill>
              </a:rPr>
              <a:t>Channel Name</a:t>
            </a:r>
            <a:r>
              <a:rPr lang="en-US" sz="2400" dirty="0" smtClean="0"/>
              <a:t> - </a:t>
            </a:r>
            <a:r>
              <a:rPr lang="en-US" sz="2400" dirty="0"/>
              <a:t>Configures the Channel alias</a:t>
            </a:r>
            <a:r>
              <a:rPr lang="en-US" sz="2400" dirty="0" smtClean="0"/>
              <a:t> </a:t>
            </a:r>
          </a:p>
          <a:p>
            <a:r>
              <a:rPr lang="en-US" sz="2400" b="1" dirty="0" smtClean="0">
                <a:solidFill>
                  <a:schemeClr val="accent1">
                    <a:lumMod val="75000"/>
                  </a:schemeClr>
                </a:solidFill>
              </a:rPr>
              <a:t>RX Frequency(MHz)</a:t>
            </a:r>
            <a:r>
              <a:rPr lang="en-US" sz="2400" dirty="0" smtClean="0"/>
              <a:t> – </a:t>
            </a:r>
            <a:r>
              <a:rPr lang="en-US" sz="2400" dirty="0"/>
              <a:t>Sets a frequency (in MHz) on which the signal is received for the current channel. This is </a:t>
            </a:r>
            <a:r>
              <a:rPr lang="en-US" sz="2400" dirty="0" smtClean="0"/>
              <a:t>a channel-wide </a:t>
            </a:r>
            <a:r>
              <a:rPr lang="en-US" sz="2400" dirty="0"/>
              <a:t>feature.</a:t>
            </a:r>
            <a:endParaRPr lang="en-US" sz="2400" dirty="0" smtClean="0"/>
          </a:p>
          <a:p>
            <a:r>
              <a:rPr lang="en-US" sz="2400" b="1" dirty="0" smtClean="0">
                <a:solidFill>
                  <a:schemeClr val="accent1">
                    <a:lumMod val="75000"/>
                  </a:schemeClr>
                </a:solidFill>
              </a:rPr>
              <a:t>TX Frequency(MHz) </a:t>
            </a:r>
            <a:r>
              <a:rPr lang="en-US" sz="2400" dirty="0" smtClean="0"/>
              <a:t>- </a:t>
            </a:r>
            <a:r>
              <a:rPr lang="en-US" sz="2400" dirty="0"/>
              <a:t>Sets a frequency (in MHz) on which a signal is transmitted for the current channel. This is </a:t>
            </a:r>
            <a:r>
              <a:rPr lang="en-US" sz="2400" dirty="0" smtClean="0"/>
              <a:t>a channel-wide </a:t>
            </a:r>
            <a:r>
              <a:rPr lang="en-US" sz="2400" dirty="0"/>
              <a:t>feature.</a:t>
            </a:r>
            <a:endParaRPr lang="en-US" sz="2400" dirty="0" smtClean="0"/>
          </a:p>
          <a:p>
            <a:endParaRPr lang="en-US" sz="2400" dirty="0" smtClean="0"/>
          </a:p>
        </p:txBody>
      </p:sp>
    </p:spTree>
    <p:extLst>
      <p:ext uri="{BB962C8B-B14F-4D97-AF65-F5344CB8AC3E}">
        <p14:creationId xmlns:p14="http://schemas.microsoft.com/office/powerpoint/2010/main" val="184656675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Channel Information – Digital/Analog Data cont.</a:t>
            </a:r>
            <a:endParaRPr lang="en-US" dirty="0">
              <a:solidFill>
                <a:schemeClr val="accent1">
                  <a:lumMod val="75000"/>
                </a:schemeClr>
              </a:solidFill>
            </a:endParaRPr>
          </a:p>
        </p:txBody>
      </p:sp>
      <p:sp>
        <p:nvSpPr>
          <p:cNvPr id="3" name="Content Placeholder 2"/>
          <p:cNvSpPr>
            <a:spLocks noGrp="1"/>
          </p:cNvSpPr>
          <p:nvPr>
            <p:ph idx="1"/>
          </p:nvPr>
        </p:nvSpPr>
        <p:spPr>
          <a:xfrm>
            <a:off x="677334" y="1469571"/>
            <a:ext cx="8596668" cy="5894614"/>
          </a:xfrm>
        </p:spPr>
        <p:txBody>
          <a:bodyPr>
            <a:noAutofit/>
          </a:bodyPr>
          <a:lstStyle/>
          <a:p>
            <a:r>
              <a:rPr lang="en-US" sz="2400" b="1" dirty="0" smtClean="0">
                <a:solidFill>
                  <a:schemeClr val="accent1">
                    <a:lumMod val="75000"/>
                  </a:schemeClr>
                </a:solidFill>
              </a:rPr>
              <a:t>Admit Criteria</a:t>
            </a:r>
            <a:r>
              <a:rPr lang="en-US" sz="2400" dirty="0" smtClean="0"/>
              <a:t> - </a:t>
            </a:r>
            <a:r>
              <a:rPr lang="en-US" sz="2400" dirty="0"/>
              <a:t>Determines when voice or data is allowed to be transmitted on the channel. This is used to prevent </a:t>
            </a:r>
            <a:r>
              <a:rPr lang="en-US" sz="2400" dirty="0" smtClean="0"/>
              <a:t>a radio </a:t>
            </a:r>
            <a:r>
              <a:rPr lang="en-US" sz="2400" dirty="0"/>
              <a:t>from transmitting on channels that are already being used. If the radio has different transmit </a:t>
            </a:r>
            <a:r>
              <a:rPr lang="en-US" sz="2400" dirty="0" smtClean="0"/>
              <a:t>and receive </a:t>
            </a:r>
            <a:r>
              <a:rPr lang="en-US" sz="2400" dirty="0"/>
              <a:t>frequencies, only the receive frequency is monitored for activity. If no activity is found on </a:t>
            </a:r>
            <a:r>
              <a:rPr lang="en-US" sz="2400" dirty="0" smtClean="0"/>
              <a:t>the receive </a:t>
            </a:r>
            <a:r>
              <a:rPr lang="en-US" sz="2400" dirty="0"/>
              <a:t>frequency, the radio allows the user to transmit on the transmit frequency even if it is </a:t>
            </a:r>
            <a:r>
              <a:rPr lang="en-US" sz="2400" dirty="0" smtClean="0"/>
              <a:t>being used</a:t>
            </a:r>
            <a:r>
              <a:rPr lang="en-US" sz="2400" dirty="0"/>
              <a:t>. This is a channel-wide feature.</a:t>
            </a:r>
            <a:endParaRPr lang="en-US" sz="2400" dirty="0" smtClean="0"/>
          </a:p>
          <a:p>
            <a:pPr marL="0" indent="0">
              <a:buNone/>
            </a:pPr>
            <a:r>
              <a:rPr lang="en-US" sz="2400" b="1" dirty="0" smtClean="0"/>
              <a:t>Always</a:t>
            </a:r>
            <a:r>
              <a:rPr lang="en-US" sz="2400" dirty="0" smtClean="0"/>
              <a:t> - </a:t>
            </a:r>
            <a:r>
              <a:rPr lang="en-US" sz="2400" dirty="0"/>
              <a:t>The radio will always transmit when the Push-to-Talk (PTT) button is pressed. </a:t>
            </a:r>
            <a:r>
              <a:rPr lang="en-US" sz="2400" dirty="0" smtClean="0"/>
              <a:t>This option </a:t>
            </a:r>
            <a:r>
              <a:rPr lang="en-US" sz="2400" dirty="0"/>
              <a:t>is also referred to as "Impolite" channel access.</a:t>
            </a:r>
            <a:endParaRPr lang="en-US" sz="2400" dirty="0" smtClean="0"/>
          </a:p>
        </p:txBody>
      </p:sp>
    </p:spTree>
    <p:extLst>
      <p:ext uri="{BB962C8B-B14F-4D97-AF65-F5344CB8AC3E}">
        <p14:creationId xmlns:p14="http://schemas.microsoft.com/office/powerpoint/2010/main" val="113683793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Channel Information – Digital/Analog Data cont.</a:t>
            </a:r>
            <a:endParaRPr lang="en-US" dirty="0">
              <a:solidFill>
                <a:schemeClr val="accent1">
                  <a:lumMod val="75000"/>
                </a:schemeClr>
              </a:solidFill>
            </a:endParaRPr>
          </a:p>
        </p:txBody>
      </p:sp>
      <p:sp>
        <p:nvSpPr>
          <p:cNvPr id="3" name="Content Placeholder 2"/>
          <p:cNvSpPr>
            <a:spLocks noGrp="1"/>
          </p:cNvSpPr>
          <p:nvPr>
            <p:ph idx="1"/>
          </p:nvPr>
        </p:nvSpPr>
        <p:spPr>
          <a:xfrm>
            <a:off x="677334" y="1469571"/>
            <a:ext cx="8596668" cy="5894614"/>
          </a:xfrm>
        </p:spPr>
        <p:txBody>
          <a:bodyPr>
            <a:noAutofit/>
          </a:bodyPr>
          <a:lstStyle/>
          <a:p>
            <a:pPr marL="0" indent="0">
              <a:buNone/>
            </a:pPr>
            <a:r>
              <a:rPr lang="en-US" sz="2400" b="1" dirty="0" smtClean="0">
                <a:solidFill>
                  <a:schemeClr val="tx1"/>
                </a:solidFill>
              </a:rPr>
              <a:t>Channel Free </a:t>
            </a:r>
            <a:r>
              <a:rPr lang="en-US" sz="2400" b="1" dirty="0" smtClean="0">
                <a:solidFill>
                  <a:schemeClr val="accent1">
                    <a:lumMod val="75000"/>
                  </a:schemeClr>
                </a:solidFill>
              </a:rPr>
              <a:t>- </a:t>
            </a:r>
            <a:r>
              <a:rPr lang="en-US" sz="2400" dirty="0"/>
              <a:t>The radio will check for an idle channel prior to allowing a transmission. This option </a:t>
            </a:r>
            <a:r>
              <a:rPr lang="en-US" sz="2400" dirty="0" smtClean="0"/>
              <a:t>is also </a:t>
            </a:r>
            <a:r>
              <a:rPr lang="en-US" sz="2400" dirty="0"/>
              <a:t>referred to as "Polite to All" channel access.</a:t>
            </a:r>
            <a:endParaRPr lang="en-US" sz="2400" b="1" dirty="0" smtClean="0">
              <a:solidFill>
                <a:schemeClr val="accent1">
                  <a:lumMod val="75000"/>
                </a:schemeClr>
              </a:solidFill>
            </a:endParaRPr>
          </a:p>
          <a:p>
            <a:pPr marL="0" indent="0">
              <a:buNone/>
            </a:pPr>
            <a:r>
              <a:rPr lang="en-US" sz="2400" b="1" dirty="0" smtClean="0">
                <a:solidFill>
                  <a:schemeClr val="tx1"/>
                </a:solidFill>
              </a:rPr>
              <a:t>Color Code </a:t>
            </a:r>
            <a:r>
              <a:rPr lang="en-US" sz="2400" b="1" dirty="0" smtClean="0">
                <a:solidFill>
                  <a:schemeClr val="accent1">
                    <a:lumMod val="75000"/>
                  </a:schemeClr>
                </a:solidFill>
              </a:rPr>
              <a:t>- </a:t>
            </a:r>
            <a:r>
              <a:rPr lang="en-US" sz="2400" dirty="0"/>
              <a:t>The radio will check if the specified Color Code is not in use prior to </a:t>
            </a:r>
            <a:r>
              <a:rPr lang="en-US" sz="2400" smtClean="0"/>
              <a:t>allowing transmission. </a:t>
            </a:r>
            <a:r>
              <a:rPr lang="en-US" sz="2400" dirty="0"/>
              <a:t>This option is </a:t>
            </a:r>
            <a:r>
              <a:rPr lang="en-US" sz="2400" dirty="0" smtClean="0"/>
              <a:t>also referred </a:t>
            </a:r>
            <a:r>
              <a:rPr lang="en-US" sz="2400" dirty="0"/>
              <a:t>to as "Polite to Own Digital System" channel access (for Digital </a:t>
            </a:r>
            <a:r>
              <a:rPr lang="en-US" sz="2400" dirty="0" smtClean="0"/>
              <a:t>channels only</a:t>
            </a:r>
            <a:r>
              <a:rPr lang="en-US" sz="2400" dirty="0"/>
              <a:t>).</a:t>
            </a:r>
            <a:endParaRPr lang="en-US" sz="2400" b="1" dirty="0">
              <a:solidFill>
                <a:schemeClr val="accent1">
                  <a:lumMod val="75000"/>
                </a:schemeClr>
              </a:solidFill>
            </a:endParaRPr>
          </a:p>
          <a:p>
            <a:r>
              <a:rPr lang="en-US" sz="2400" b="1" dirty="0" smtClean="0">
                <a:solidFill>
                  <a:schemeClr val="accent1">
                    <a:lumMod val="75000"/>
                  </a:schemeClr>
                </a:solidFill>
              </a:rPr>
              <a:t>Auto Scan</a:t>
            </a:r>
            <a:r>
              <a:rPr lang="en-US" sz="2400" dirty="0" smtClean="0"/>
              <a:t> - </a:t>
            </a:r>
            <a:r>
              <a:rPr lang="en-US" sz="2400" dirty="0"/>
              <a:t>Allows the radio to automatically begin scanning when the user selects the </a:t>
            </a:r>
            <a:r>
              <a:rPr lang="en-US" sz="2400" dirty="0" smtClean="0"/>
              <a:t>current conventional </a:t>
            </a:r>
            <a:r>
              <a:rPr lang="en-US" sz="2400" dirty="0"/>
              <a:t>channel. When disabled, the user is still able to invoke the </a:t>
            </a:r>
            <a:r>
              <a:rPr lang="en-US" sz="2400" dirty="0" smtClean="0"/>
              <a:t>scan operation</a:t>
            </a:r>
            <a:r>
              <a:rPr lang="en-US" sz="2400" dirty="0"/>
              <a:t>, via a short or long programmable button press (Scan On/Off) or </a:t>
            </a:r>
            <a:r>
              <a:rPr lang="en-US" sz="2400" dirty="0" smtClean="0"/>
              <a:t>Scan (Scan </a:t>
            </a:r>
            <a:r>
              <a:rPr lang="en-US" sz="2400" dirty="0"/>
              <a:t>Menu) feature. This is a channel-wide feature.</a:t>
            </a:r>
            <a:endParaRPr lang="en-US" sz="2400" dirty="0" smtClean="0"/>
          </a:p>
          <a:p>
            <a:endParaRPr lang="en-US" sz="2400" dirty="0" smtClean="0"/>
          </a:p>
        </p:txBody>
      </p:sp>
    </p:spTree>
    <p:extLst>
      <p:ext uri="{BB962C8B-B14F-4D97-AF65-F5344CB8AC3E}">
        <p14:creationId xmlns:p14="http://schemas.microsoft.com/office/powerpoint/2010/main" val="3136922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66700"/>
            <a:ext cx="8596668" cy="794657"/>
          </a:xfrm>
        </p:spPr>
        <p:txBody>
          <a:bodyPr/>
          <a:lstStyle/>
          <a:p>
            <a:r>
              <a:rPr lang="en-US" dirty="0" smtClean="0">
                <a:solidFill>
                  <a:schemeClr val="accent1">
                    <a:lumMod val="75000"/>
                  </a:schemeClr>
                </a:solidFill>
              </a:rPr>
              <a:t>The </a:t>
            </a:r>
            <a:r>
              <a:rPr lang="en-US" dirty="0" err="1" smtClean="0">
                <a:solidFill>
                  <a:schemeClr val="accent1">
                    <a:lumMod val="75000"/>
                  </a:schemeClr>
                </a:solidFill>
              </a:rPr>
              <a:t>Codeplug</a:t>
            </a:r>
            <a:r>
              <a:rPr lang="en-US" dirty="0" smtClean="0">
                <a:solidFill>
                  <a:schemeClr val="accent1">
                    <a:lumMod val="75000"/>
                  </a:schemeClr>
                </a:solidFill>
              </a:rPr>
              <a:t> - Sections</a:t>
            </a:r>
            <a:endParaRPr lang="en-US" dirty="0">
              <a:solidFill>
                <a:schemeClr val="accent1">
                  <a:lumMod val="75000"/>
                </a:schemeClr>
              </a:solidFill>
            </a:endParaRPr>
          </a:p>
        </p:txBody>
      </p:sp>
      <p:sp>
        <p:nvSpPr>
          <p:cNvPr id="3" name="Content Placeholder 2"/>
          <p:cNvSpPr>
            <a:spLocks noGrp="1"/>
          </p:cNvSpPr>
          <p:nvPr>
            <p:ph idx="1"/>
          </p:nvPr>
        </p:nvSpPr>
        <p:spPr>
          <a:xfrm>
            <a:off x="677334" y="1061357"/>
            <a:ext cx="8596668" cy="5649685"/>
          </a:xfrm>
        </p:spPr>
        <p:txBody>
          <a:bodyPr>
            <a:normAutofit/>
          </a:bodyPr>
          <a:lstStyle/>
          <a:p>
            <a:r>
              <a:rPr lang="en-US" sz="2000" b="1" dirty="0" smtClean="0"/>
              <a:t>Basic Information</a:t>
            </a:r>
          </a:p>
          <a:p>
            <a:r>
              <a:rPr lang="en-US" sz="2000" b="1" dirty="0" smtClean="0"/>
              <a:t>General Setting</a:t>
            </a:r>
          </a:p>
          <a:p>
            <a:r>
              <a:rPr lang="en-US" sz="2000" b="1" dirty="0" smtClean="0"/>
              <a:t>Menu Item</a:t>
            </a:r>
          </a:p>
          <a:p>
            <a:r>
              <a:rPr lang="en-US" sz="2000" b="1" dirty="0" smtClean="0"/>
              <a:t>Buttons Definition</a:t>
            </a:r>
          </a:p>
          <a:p>
            <a:r>
              <a:rPr lang="en-US" sz="2000" b="1" dirty="0" smtClean="0"/>
              <a:t>Text Message</a:t>
            </a:r>
          </a:p>
          <a:p>
            <a:r>
              <a:rPr lang="en-US" sz="2000" b="1" dirty="0" smtClean="0"/>
              <a:t>Privacy Setting</a:t>
            </a:r>
          </a:p>
          <a:p>
            <a:r>
              <a:rPr lang="en-US" sz="2000" b="1" dirty="0" smtClean="0"/>
              <a:t>Digit Emergency System</a:t>
            </a:r>
          </a:p>
          <a:p>
            <a:r>
              <a:rPr lang="en-US" sz="2000" b="1" dirty="0" smtClean="0"/>
              <a:t>Digital Contacts</a:t>
            </a:r>
          </a:p>
          <a:p>
            <a:r>
              <a:rPr lang="en-US" sz="2000" b="1" dirty="0" smtClean="0"/>
              <a:t>Digital RX Group Lists</a:t>
            </a:r>
          </a:p>
          <a:p>
            <a:r>
              <a:rPr lang="en-US" sz="2000" b="1" dirty="0" smtClean="0"/>
              <a:t>Zone Information</a:t>
            </a:r>
          </a:p>
          <a:p>
            <a:r>
              <a:rPr lang="en-US" sz="2000" b="1" dirty="0" smtClean="0"/>
              <a:t>Scan List</a:t>
            </a:r>
          </a:p>
          <a:p>
            <a:r>
              <a:rPr lang="en-US" sz="2000" b="1" dirty="0" smtClean="0"/>
              <a:t>Channels Information</a:t>
            </a:r>
          </a:p>
          <a:p>
            <a:r>
              <a:rPr lang="en-US" sz="2000" b="1" dirty="0" smtClean="0"/>
              <a:t>DTMF Signaling (not currently supported)</a:t>
            </a:r>
            <a:endParaRPr lang="en-US" sz="2000" b="1" dirty="0"/>
          </a:p>
        </p:txBody>
      </p:sp>
    </p:spTree>
    <p:extLst>
      <p:ext uri="{BB962C8B-B14F-4D97-AF65-F5344CB8AC3E}">
        <p14:creationId xmlns:p14="http://schemas.microsoft.com/office/powerpoint/2010/main" val="342877815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Channel Information – Digital/Analog Data cont.</a:t>
            </a:r>
            <a:endParaRPr lang="en-US" dirty="0">
              <a:solidFill>
                <a:schemeClr val="accent1">
                  <a:lumMod val="75000"/>
                </a:schemeClr>
              </a:solidFill>
            </a:endParaRPr>
          </a:p>
        </p:txBody>
      </p:sp>
      <p:sp>
        <p:nvSpPr>
          <p:cNvPr id="3" name="Content Placeholder 2"/>
          <p:cNvSpPr>
            <a:spLocks noGrp="1"/>
          </p:cNvSpPr>
          <p:nvPr>
            <p:ph idx="1"/>
          </p:nvPr>
        </p:nvSpPr>
        <p:spPr>
          <a:xfrm>
            <a:off x="677334" y="1469571"/>
            <a:ext cx="8596668" cy="5894614"/>
          </a:xfrm>
        </p:spPr>
        <p:txBody>
          <a:bodyPr>
            <a:noAutofit/>
          </a:bodyPr>
          <a:lstStyle/>
          <a:p>
            <a:r>
              <a:rPr lang="en-US" sz="2400" b="1" dirty="0">
                <a:solidFill>
                  <a:schemeClr val="accent1">
                    <a:lumMod val="75000"/>
                  </a:schemeClr>
                </a:solidFill>
              </a:rPr>
              <a:t>Rx Only</a:t>
            </a:r>
            <a:r>
              <a:rPr lang="en-US" sz="2400" dirty="0"/>
              <a:t> - When enabled, the base radio/repeater becomes a receiver only system. All the transmit parameters in all the channels are disabled.</a:t>
            </a:r>
          </a:p>
          <a:p>
            <a:r>
              <a:rPr lang="en-US" sz="2400" b="1" dirty="0" smtClean="0">
                <a:solidFill>
                  <a:schemeClr val="accent1">
                    <a:lumMod val="75000"/>
                  </a:schemeClr>
                </a:solidFill>
              </a:rPr>
              <a:t>Lone Worker</a:t>
            </a:r>
            <a:r>
              <a:rPr lang="en-US" sz="2400" dirty="0" smtClean="0"/>
              <a:t> </a:t>
            </a:r>
            <a:r>
              <a:rPr lang="en-US" sz="2400" dirty="0"/>
              <a:t>- This feature enables the Lone Worker feature on a selected channel. </a:t>
            </a:r>
            <a:r>
              <a:rPr lang="en-US" sz="2400" dirty="0" smtClean="0"/>
              <a:t>When disabled</a:t>
            </a:r>
            <a:r>
              <a:rPr lang="en-US" sz="2400" dirty="0"/>
              <a:t>, the user is still able to invoke the lone worker operation, via a short or </a:t>
            </a:r>
            <a:r>
              <a:rPr lang="en-US" sz="2400" dirty="0" smtClean="0"/>
              <a:t>long programmable </a:t>
            </a:r>
            <a:r>
              <a:rPr lang="en-US" sz="2400" dirty="0"/>
              <a:t>button press (Lone Worker On/Off</a:t>
            </a:r>
            <a:r>
              <a:rPr lang="en-US" sz="2400" dirty="0" smtClean="0"/>
              <a:t>). </a:t>
            </a:r>
            <a:r>
              <a:rPr lang="en-US" sz="2400" dirty="0"/>
              <a:t>This is a channel-wide feature.</a:t>
            </a:r>
          </a:p>
          <a:p>
            <a:r>
              <a:rPr lang="en-US" sz="2400" b="1" dirty="0" smtClean="0">
                <a:solidFill>
                  <a:schemeClr val="accent1">
                    <a:lumMod val="75000"/>
                  </a:schemeClr>
                </a:solidFill>
              </a:rPr>
              <a:t>VOX</a:t>
            </a:r>
            <a:r>
              <a:rPr lang="en-US" sz="2400" dirty="0" smtClean="0"/>
              <a:t> - </a:t>
            </a:r>
            <a:r>
              <a:rPr lang="en-US" sz="2400" dirty="0"/>
              <a:t>This feature enables the VOX (Voice Operated Transmit) feature on a selected channel. VOX </a:t>
            </a:r>
            <a:r>
              <a:rPr lang="en-US" sz="2400" dirty="0" smtClean="0"/>
              <a:t>provides a </a:t>
            </a:r>
            <a:r>
              <a:rPr lang="en-US" sz="2400" dirty="0"/>
              <a:t>convenient means of hands-free voice activated </a:t>
            </a:r>
            <a:r>
              <a:rPr lang="en-US" sz="2400" dirty="0" smtClean="0"/>
              <a:t> communication</a:t>
            </a:r>
            <a:r>
              <a:rPr lang="en-US" sz="2400" dirty="0"/>
              <a:t>, removing the need to press </a:t>
            </a:r>
            <a:r>
              <a:rPr lang="en-US" sz="2400" dirty="0" smtClean="0"/>
              <a:t>the Push-to-Talk </a:t>
            </a:r>
            <a:r>
              <a:rPr lang="en-US" sz="2400" dirty="0"/>
              <a:t>(PTT) button. </a:t>
            </a:r>
            <a:endParaRPr lang="en-US" sz="2400" dirty="0" smtClean="0"/>
          </a:p>
        </p:txBody>
      </p:sp>
    </p:spTree>
    <p:extLst>
      <p:ext uri="{BB962C8B-B14F-4D97-AF65-F5344CB8AC3E}">
        <p14:creationId xmlns:p14="http://schemas.microsoft.com/office/powerpoint/2010/main" val="133541568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Channel Information – Digital/Analog Data cont.</a:t>
            </a:r>
            <a:endParaRPr lang="en-US" dirty="0">
              <a:solidFill>
                <a:schemeClr val="accent1">
                  <a:lumMod val="75000"/>
                </a:schemeClr>
              </a:solidFill>
            </a:endParaRPr>
          </a:p>
        </p:txBody>
      </p:sp>
      <p:sp>
        <p:nvSpPr>
          <p:cNvPr id="3" name="Content Placeholder 2"/>
          <p:cNvSpPr>
            <a:spLocks noGrp="1"/>
          </p:cNvSpPr>
          <p:nvPr>
            <p:ph idx="1"/>
          </p:nvPr>
        </p:nvSpPr>
        <p:spPr>
          <a:xfrm>
            <a:off x="677334" y="1469571"/>
            <a:ext cx="8596668" cy="5894614"/>
          </a:xfrm>
        </p:spPr>
        <p:txBody>
          <a:bodyPr>
            <a:noAutofit/>
          </a:bodyPr>
          <a:lstStyle/>
          <a:p>
            <a:pPr marL="0" indent="0">
              <a:buNone/>
            </a:pPr>
            <a:r>
              <a:rPr lang="en-US" sz="2400" dirty="0" smtClean="0"/>
              <a:t>This </a:t>
            </a:r>
            <a:r>
              <a:rPr lang="en-US" sz="2400" dirty="0"/>
              <a:t>feature enables the radio to automatically assume the </a:t>
            </a:r>
            <a:r>
              <a:rPr lang="en-US" sz="2400" dirty="0" smtClean="0"/>
              <a:t>Push-to-Talk (PTT</a:t>
            </a:r>
            <a:r>
              <a:rPr lang="en-US" sz="2400" dirty="0"/>
              <a:t>) button is pressed whenever its microphone on the VOX-capable accessory detects voice</a:t>
            </a:r>
            <a:r>
              <a:rPr lang="en-US" sz="2400" dirty="0" smtClean="0"/>
              <a:t>.</a:t>
            </a:r>
          </a:p>
          <a:p>
            <a:pPr marL="0" indent="0">
              <a:buNone/>
            </a:pPr>
            <a:r>
              <a:rPr lang="en-US" sz="2400" dirty="0"/>
              <a:t>To avoid truncation at the beginning of the VOX call, Talk Permit tone (TPT) should be disabled. If </a:t>
            </a:r>
            <a:r>
              <a:rPr lang="en-US" sz="2400" dirty="0" smtClean="0"/>
              <a:t>TPT is </a:t>
            </a:r>
            <a:r>
              <a:rPr lang="en-US" sz="2400" dirty="0"/>
              <a:t>enabled, the radio user shall use a trigger word to key-up the radio. This trigger word will not, in </a:t>
            </a:r>
            <a:r>
              <a:rPr lang="en-US" sz="2400" dirty="0" smtClean="0"/>
              <a:t>most cases</a:t>
            </a:r>
            <a:r>
              <a:rPr lang="en-US" sz="2400" dirty="0"/>
              <a:t>, be transmitted. After uttering the trigger word, the radio user should begin speaking only </a:t>
            </a:r>
            <a:r>
              <a:rPr lang="en-US" sz="2400" dirty="0" smtClean="0"/>
              <a:t>after the </a:t>
            </a:r>
            <a:r>
              <a:rPr lang="en-US" sz="2400" dirty="0"/>
              <a:t>TPT is heard. Channels may have their VOX feature toggled on/off via a short or </a:t>
            </a:r>
            <a:r>
              <a:rPr lang="en-US" sz="2400" dirty="0" smtClean="0"/>
              <a:t>long programmable </a:t>
            </a:r>
            <a:r>
              <a:rPr lang="en-US" sz="2400" dirty="0"/>
              <a:t>button press (VOX On/Off) or VOX (Utilities Menu). This is a radio-wide feature.</a:t>
            </a:r>
            <a:endParaRPr lang="en-US" sz="2400" dirty="0" smtClean="0"/>
          </a:p>
        </p:txBody>
      </p:sp>
    </p:spTree>
    <p:extLst>
      <p:ext uri="{BB962C8B-B14F-4D97-AF65-F5344CB8AC3E}">
        <p14:creationId xmlns:p14="http://schemas.microsoft.com/office/powerpoint/2010/main" val="148849027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Channel Information – Digital/Analog Data cont.</a:t>
            </a:r>
            <a:endParaRPr lang="en-US" dirty="0">
              <a:solidFill>
                <a:schemeClr val="accent1">
                  <a:lumMod val="75000"/>
                </a:schemeClr>
              </a:solidFill>
            </a:endParaRPr>
          </a:p>
        </p:txBody>
      </p:sp>
      <p:sp>
        <p:nvSpPr>
          <p:cNvPr id="3" name="Content Placeholder 2"/>
          <p:cNvSpPr>
            <a:spLocks noGrp="1"/>
          </p:cNvSpPr>
          <p:nvPr>
            <p:ph idx="1"/>
          </p:nvPr>
        </p:nvSpPr>
        <p:spPr>
          <a:xfrm>
            <a:off x="677334" y="1469571"/>
            <a:ext cx="8596668" cy="5894614"/>
          </a:xfrm>
        </p:spPr>
        <p:txBody>
          <a:bodyPr>
            <a:noAutofit/>
          </a:bodyPr>
          <a:lstStyle/>
          <a:p>
            <a:r>
              <a:rPr lang="en-US" sz="2400" b="1" dirty="0" smtClean="0">
                <a:solidFill>
                  <a:schemeClr val="accent1">
                    <a:lumMod val="75000"/>
                  </a:schemeClr>
                </a:solidFill>
              </a:rPr>
              <a:t>Allow </a:t>
            </a:r>
            <a:r>
              <a:rPr lang="en-US" sz="2400" b="1" dirty="0" err="1" smtClean="0">
                <a:solidFill>
                  <a:schemeClr val="accent1">
                    <a:lumMod val="75000"/>
                  </a:schemeClr>
                </a:solidFill>
              </a:rPr>
              <a:t>Talkaround</a:t>
            </a:r>
            <a:r>
              <a:rPr lang="en-US" sz="2400" dirty="0" smtClean="0"/>
              <a:t> </a:t>
            </a:r>
            <a:r>
              <a:rPr lang="en-US" sz="2400" dirty="0"/>
              <a:t>- Ensures that the Receive parameters are used in place of the Transmit parameters when </a:t>
            </a:r>
            <a:r>
              <a:rPr lang="en-US" sz="2400" dirty="0" smtClean="0"/>
              <a:t>transmitting. This </a:t>
            </a:r>
            <a:r>
              <a:rPr lang="en-US" sz="2400" dirty="0"/>
              <a:t>feature enables communication between radios in close proximity without the use of a </a:t>
            </a:r>
            <a:r>
              <a:rPr lang="en-US" sz="2400" dirty="0" smtClean="0"/>
              <a:t>repeater, and </a:t>
            </a:r>
            <a:r>
              <a:rPr lang="en-US" sz="2400" dirty="0"/>
              <a:t>is, therefore, particularly useful when the radios are in close proximity and the repeater is out </a:t>
            </a:r>
            <a:r>
              <a:rPr lang="en-US" sz="2400" dirty="0" smtClean="0"/>
              <a:t>of range</a:t>
            </a:r>
            <a:r>
              <a:rPr lang="en-US" sz="2400" dirty="0"/>
              <a:t>. This feature can be toggled between Repeater or </a:t>
            </a:r>
            <a:r>
              <a:rPr lang="en-US" sz="2400" dirty="0" err="1"/>
              <a:t>Talkaround</a:t>
            </a:r>
            <a:r>
              <a:rPr lang="en-US" sz="2400" dirty="0"/>
              <a:t> mode, via a short or </a:t>
            </a:r>
            <a:r>
              <a:rPr lang="en-US" sz="2400" dirty="0" smtClean="0"/>
              <a:t>long programmable </a:t>
            </a:r>
            <a:r>
              <a:rPr lang="en-US" sz="2400" dirty="0"/>
              <a:t>button press (Repeater/</a:t>
            </a:r>
            <a:r>
              <a:rPr lang="en-US" sz="2400" dirty="0" err="1"/>
              <a:t>Talkaround</a:t>
            </a:r>
            <a:r>
              <a:rPr lang="en-US" sz="2400" dirty="0"/>
              <a:t>) or </a:t>
            </a:r>
            <a:r>
              <a:rPr lang="en-US" sz="2400" dirty="0" err="1"/>
              <a:t>Talkaround</a:t>
            </a:r>
            <a:r>
              <a:rPr lang="en-US" sz="2400" dirty="0"/>
              <a:t> (Utilities Menu) feature. This is </a:t>
            </a:r>
            <a:r>
              <a:rPr lang="en-US" sz="2400" dirty="0" smtClean="0"/>
              <a:t>a channel-wide feature</a:t>
            </a:r>
            <a:r>
              <a:rPr lang="en-US" sz="2400" dirty="0"/>
              <a:t>.</a:t>
            </a:r>
            <a:endParaRPr lang="en-US" sz="2400" dirty="0" smtClean="0"/>
          </a:p>
        </p:txBody>
      </p:sp>
    </p:spTree>
    <p:extLst>
      <p:ext uri="{BB962C8B-B14F-4D97-AF65-F5344CB8AC3E}">
        <p14:creationId xmlns:p14="http://schemas.microsoft.com/office/powerpoint/2010/main" val="386339761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Channel Information – Digital Data</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5894614"/>
          </a:xfrm>
        </p:spPr>
        <p:txBody>
          <a:bodyPr>
            <a:noAutofit/>
          </a:bodyPr>
          <a:lstStyle/>
          <a:p>
            <a:r>
              <a:rPr lang="en-US" sz="2400" b="1" dirty="0" smtClean="0">
                <a:solidFill>
                  <a:schemeClr val="accent1">
                    <a:lumMod val="75000"/>
                  </a:schemeClr>
                </a:solidFill>
              </a:rPr>
              <a:t>Private Call Confirmed</a:t>
            </a:r>
            <a:r>
              <a:rPr lang="en-US" sz="2400" dirty="0" smtClean="0"/>
              <a:t> </a:t>
            </a:r>
            <a:r>
              <a:rPr lang="en-US" sz="2400" dirty="0"/>
              <a:t>- This feature sets Private Individual calls on the current digital channel as confirmed. By default, </a:t>
            </a:r>
            <a:r>
              <a:rPr lang="en-US" sz="2400" dirty="0" smtClean="0"/>
              <a:t>Private Individual </a:t>
            </a:r>
            <a:r>
              <a:rPr lang="en-US" sz="2400" dirty="0"/>
              <a:t>calls are unconfirmed. This is a channel-wide feature</a:t>
            </a:r>
            <a:r>
              <a:rPr lang="en-US" sz="2400" dirty="0" smtClean="0"/>
              <a:t>.</a:t>
            </a:r>
          </a:p>
          <a:p>
            <a:r>
              <a:rPr lang="en-US" sz="2400" b="1" dirty="0" smtClean="0">
                <a:solidFill>
                  <a:schemeClr val="accent1">
                    <a:lumMod val="75000"/>
                  </a:schemeClr>
                </a:solidFill>
              </a:rPr>
              <a:t>Emergency Alarm </a:t>
            </a:r>
            <a:r>
              <a:rPr lang="en-US" sz="2400" b="1" dirty="0" err="1" smtClean="0">
                <a:solidFill>
                  <a:schemeClr val="accent1">
                    <a:lumMod val="75000"/>
                  </a:schemeClr>
                </a:solidFill>
              </a:rPr>
              <a:t>Ack</a:t>
            </a:r>
            <a:r>
              <a:rPr lang="en-US" sz="2400" dirty="0" smtClean="0"/>
              <a:t> – </a:t>
            </a:r>
            <a:r>
              <a:rPr lang="en-US" sz="2400" dirty="0"/>
              <a:t>Determines if the radio is allowed to acknowledge an emergency alarm. This is a </a:t>
            </a:r>
            <a:r>
              <a:rPr lang="en-US" sz="2400" dirty="0" smtClean="0"/>
              <a:t>channel-wide feature</a:t>
            </a:r>
            <a:r>
              <a:rPr lang="en-US" sz="2400" dirty="0"/>
              <a:t>.</a:t>
            </a:r>
            <a:endParaRPr lang="en-US" sz="2400" dirty="0" smtClean="0"/>
          </a:p>
          <a:p>
            <a:r>
              <a:rPr lang="en-US" sz="2400" b="1" dirty="0" smtClean="0">
                <a:solidFill>
                  <a:schemeClr val="accent1">
                    <a:lumMod val="75000"/>
                  </a:schemeClr>
                </a:solidFill>
              </a:rPr>
              <a:t>Data Call Confirmed</a:t>
            </a:r>
            <a:r>
              <a:rPr lang="en-US" sz="2400" dirty="0" smtClean="0"/>
              <a:t> – </a:t>
            </a:r>
            <a:r>
              <a:rPr lang="en-US" sz="2400" dirty="0"/>
              <a:t>This feature enables individual packets in data calls (GPS, and Text Message) on the current </a:t>
            </a:r>
            <a:r>
              <a:rPr lang="en-US" sz="2400" dirty="0" smtClean="0"/>
              <a:t>digital channel </a:t>
            </a:r>
            <a:r>
              <a:rPr lang="en-US" sz="2400" dirty="0"/>
              <a:t>or personality to be confirmed (i.e. acknowledged) on the current digital channel to </a:t>
            </a:r>
            <a:r>
              <a:rPr lang="en-US" sz="2400" dirty="0" smtClean="0"/>
              <a:t>be confirmed </a:t>
            </a:r>
            <a:r>
              <a:rPr lang="en-US" sz="2400" dirty="0"/>
              <a:t>on the Data Link level. The transmitting radio resends data packets in the data call if </a:t>
            </a:r>
            <a:r>
              <a:rPr lang="en-US" sz="2400" dirty="0" smtClean="0"/>
              <a:t>the receiving </a:t>
            </a:r>
            <a:r>
              <a:rPr lang="en-US" sz="2400" dirty="0"/>
              <a:t>radio does not respond with Data Link level acknowledgements or confirmations </a:t>
            </a:r>
            <a:r>
              <a:rPr lang="en-US" sz="2400" dirty="0" smtClean="0"/>
              <a:t>upon receiving </a:t>
            </a:r>
            <a:r>
              <a:rPr lang="en-US" sz="2400" dirty="0"/>
              <a:t>the data packets. </a:t>
            </a:r>
            <a:endParaRPr lang="en-US" sz="2400" dirty="0" smtClean="0"/>
          </a:p>
        </p:txBody>
      </p:sp>
    </p:spTree>
    <p:extLst>
      <p:ext uri="{BB962C8B-B14F-4D97-AF65-F5344CB8AC3E}">
        <p14:creationId xmlns:p14="http://schemas.microsoft.com/office/powerpoint/2010/main" val="329714159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Channel Information – Digital Data</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5894614"/>
          </a:xfrm>
        </p:spPr>
        <p:txBody>
          <a:bodyPr>
            <a:noAutofit/>
          </a:bodyPr>
          <a:lstStyle/>
          <a:p>
            <a:pPr marL="0" indent="0">
              <a:buNone/>
            </a:pPr>
            <a:r>
              <a:rPr lang="en-US" sz="2400" dirty="0" smtClean="0"/>
              <a:t>By </a:t>
            </a:r>
            <a:r>
              <a:rPr lang="en-US" sz="2400" dirty="0"/>
              <a:t>default, data calls are unconfirmed. This is a channel-wide feature.</a:t>
            </a:r>
            <a:endParaRPr lang="en-US" sz="2400" dirty="0" smtClean="0"/>
          </a:p>
          <a:p>
            <a:r>
              <a:rPr lang="en-US" sz="2400" b="1" dirty="0" smtClean="0">
                <a:solidFill>
                  <a:schemeClr val="accent1">
                    <a:lumMod val="75000"/>
                  </a:schemeClr>
                </a:solidFill>
              </a:rPr>
              <a:t>Compressed UDP Data Header </a:t>
            </a:r>
            <a:r>
              <a:rPr lang="en-US" sz="2400" dirty="0" smtClean="0"/>
              <a:t>– Sends the UDP data header in compressed format</a:t>
            </a:r>
          </a:p>
          <a:p>
            <a:r>
              <a:rPr lang="en-US" sz="2400" b="1" dirty="0" smtClean="0">
                <a:solidFill>
                  <a:schemeClr val="accent1">
                    <a:lumMod val="75000"/>
                  </a:schemeClr>
                </a:solidFill>
              </a:rPr>
              <a:t>Emergency System</a:t>
            </a:r>
            <a:r>
              <a:rPr lang="en-US" sz="2400" dirty="0" smtClean="0"/>
              <a:t> - </a:t>
            </a:r>
            <a:r>
              <a:rPr lang="en-US" sz="2400" dirty="0"/>
              <a:t>Associates any available digital emergency system to this channel for use during an </a:t>
            </a:r>
            <a:r>
              <a:rPr lang="en-US" sz="2400" dirty="0" smtClean="0"/>
              <a:t>emergency. Selecting </a:t>
            </a:r>
            <a:r>
              <a:rPr lang="en-US" sz="2400" dirty="0"/>
              <a:t>the None option disables the user from transmitting an emergency call from this </a:t>
            </a:r>
            <a:r>
              <a:rPr lang="en-US" sz="2400" dirty="0" smtClean="0"/>
              <a:t>channel. This </a:t>
            </a:r>
            <a:r>
              <a:rPr lang="en-US" sz="2400" dirty="0"/>
              <a:t>is a channel-wide feature</a:t>
            </a:r>
            <a:r>
              <a:rPr lang="en-US" sz="2400" dirty="0" smtClean="0"/>
              <a:t>.</a:t>
            </a:r>
          </a:p>
          <a:p>
            <a:endParaRPr lang="en-US" sz="2400" dirty="0" smtClean="0"/>
          </a:p>
        </p:txBody>
      </p:sp>
    </p:spTree>
    <p:extLst>
      <p:ext uri="{BB962C8B-B14F-4D97-AF65-F5344CB8AC3E}">
        <p14:creationId xmlns:p14="http://schemas.microsoft.com/office/powerpoint/2010/main" val="293272418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Channel Information – Digital Data cont.</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5894614"/>
          </a:xfrm>
        </p:spPr>
        <p:txBody>
          <a:bodyPr>
            <a:noAutofit/>
          </a:bodyPr>
          <a:lstStyle/>
          <a:p>
            <a:r>
              <a:rPr lang="en-US" sz="2400" b="1" dirty="0" smtClean="0">
                <a:solidFill>
                  <a:schemeClr val="accent1">
                    <a:lumMod val="75000"/>
                  </a:schemeClr>
                </a:solidFill>
              </a:rPr>
              <a:t>Contact Name </a:t>
            </a:r>
            <a:r>
              <a:rPr lang="en-US" sz="2400" dirty="0" smtClean="0"/>
              <a:t>– </a:t>
            </a:r>
            <a:r>
              <a:rPr lang="en-US" sz="2400" dirty="0"/>
              <a:t>Defines the call that may be initiated on the channel by pressing the Push-to-Talk (PTT) </a:t>
            </a:r>
            <a:r>
              <a:rPr lang="en-US" sz="2400" dirty="0" smtClean="0"/>
              <a:t>button. However</a:t>
            </a:r>
            <a:r>
              <a:rPr lang="en-US" sz="2400" dirty="0"/>
              <a:t>, if the channel is attached to a Group List with multiple Groups and there is an activity on </a:t>
            </a:r>
            <a:r>
              <a:rPr lang="en-US" sz="2400" dirty="0" smtClean="0"/>
              <a:t>one of </a:t>
            </a:r>
            <a:r>
              <a:rPr lang="en-US" sz="2400" dirty="0"/>
              <a:t>the Groups, pressing PTT will initiate a talkback instead of a new call if it is within the hang time </a:t>
            </a:r>
            <a:r>
              <a:rPr lang="en-US" sz="2400" dirty="0" smtClean="0"/>
              <a:t>of the </a:t>
            </a:r>
            <a:r>
              <a:rPr lang="en-US" sz="2400" dirty="0"/>
              <a:t>prior call. Selecting the None option prevents a call from being initiated on the channel. This is </a:t>
            </a:r>
            <a:r>
              <a:rPr lang="en-US" sz="2400" dirty="0" smtClean="0"/>
              <a:t>a channel-wide feature</a:t>
            </a:r>
            <a:r>
              <a:rPr lang="en-US" sz="2400" dirty="0"/>
              <a:t>.</a:t>
            </a:r>
            <a:endParaRPr lang="en-US" sz="2400" dirty="0" smtClean="0"/>
          </a:p>
          <a:p>
            <a:pPr marL="0" indent="0">
              <a:buNone/>
            </a:pPr>
            <a:endParaRPr lang="en-US" sz="2400" dirty="0" smtClean="0"/>
          </a:p>
          <a:p>
            <a:endParaRPr lang="en-US" sz="2400" dirty="0" smtClean="0"/>
          </a:p>
          <a:p>
            <a:endParaRPr lang="en-US" sz="2400" dirty="0" smtClean="0"/>
          </a:p>
        </p:txBody>
      </p:sp>
    </p:spTree>
    <p:extLst>
      <p:ext uri="{BB962C8B-B14F-4D97-AF65-F5344CB8AC3E}">
        <p14:creationId xmlns:p14="http://schemas.microsoft.com/office/powerpoint/2010/main" val="57853609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Channel Information – Digital Data cont.</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5894614"/>
          </a:xfrm>
        </p:spPr>
        <p:txBody>
          <a:bodyPr>
            <a:noAutofit/>
          </a:bodyPr>
          <a:lstStyle/>
          <a:p>
            <a:r>
              <a:rPr lang="en-US" sz="2400" b="1" dirty="0" smtClean="0">
                <a:solidFill>
                  <a:schemeClr val="accent1">
                    <a:lumMod val="75000"/>
                  </a:schemeClr>
                </a:solidFill>
              </a:rPr>
              <a:t>Group List </a:t>
            </a:r>
            <a:r>
              <a:rPr lang="en-US" sz="2400" dirty="0" smtClean="0"/>
              <a:t>– </a:t>
            </a:r>
            <a:r>
              <a:rPr lang="en-US" sz="2400" dirty="0"/>
              <a:t>Associates any available RX Group list to the channel for reception. The user can listen to any </a:t>
            </a:r>
            <a:r>
              <a:rPr lang="en-US" sz="2400" dirty="0" smtClean="0"/>
              <a:t>Group in </a:t>
            </a:r>
            <a:r>
              <a:rPr lang="en-US" sz="2400" dirty="0"/>
              <a:t>this list when there is any activity on it and talk back within the Group Call hang time. This is </a:t>
            </a:r>
            <a:r>
              <a:rPr lang="en-US" sz="2400" dirty="0" smtClean="0"/>
              <a:t>also known as a Group Scan. Selecting the None option disables the user from receiving any Group Calls on </a:t>
            </a:r>
            <a:r>
              <a:rPr lang="en-US" sz="2400" dirty="0"/>
              <a:t>this channel, except when the </a:t>
            </a:r>
            <a:r>
              <a:rPr lang="en-US" sz="2400" b="1" dirty="0"/>
              <a:t>Call ID </a:t>
            </a:r>
            <a:r>
              <a:rPr lang="en-US" sz="2400" dirty="0"/>
              <a:t>is the same as the </a:t>
            </a:r>
            <a:r>
              <a:rPr lang="en-US" sz="2400" b="1" dirty="0"/>
              <a:t>Call ID </a:t>
            </a:r>
            <a:r>
              <a:rPr lang="en-US" sz="2400" dirty="0"/>
              <a:t>of the transmit member. The </a:t>
            </a:r>
            <a:r>
              <a:rPr lang="en-US" sz="2400" b="1" dirty="0" smtClean="0"/>
              <a:t>Call ID </a:t>
            </a:r>
            <a:r>
              <a:rPr lang="en-US" sz="2400" dirty="0"/>
              <a:t>from the </a:t>
            </a:r>
            <a:r>
              <a:rPr lang="en-US" sz="2400" b="1" dirty="0"/>
              <a:t>Contact Name </a:t>
            </a:r>
            <a:r>
              <a:rPr lang="en-US" sz="2400" dirty="0"/>
              <a:t>is automatically added to the RX Group List on this channel by </a:t>
            </a:r>
            <a:r>
              <a:rPr lang="en-US" sz="2400" dirty="0" smtClean="0"/>
              <a:t>default. This </a:t>
            </a:r>
            <a:r>
              <a:rPr lang="en-US" sz="2400" dirty="0"/>
              <a:t>allows the user to receive this call, even though this feature is set to None. This is a </a:t>
            </a:r>
            <a:r>
              <a:rPr lang="en-US" sz="2400" dirty="0" smtClean="0"/>
              <a:t>channel-wide feature</a:t>
            </a:r>
            <a:r>
              <a:rPr lang="en-US" sz="2400" dirty="0"/>
              <a:t>.</a:t>
            </a:r>
            <a:endParaRPr lang="en-US" sz="2400" dirty="0" smtClean="0"/>
          </a:p>
          <a:p>
            <a:pPr marL="0" indent="0">
              <a:buNone/>
            </a:pPr>
            <a:endParaRPr lang="en-US" sz="2400" dirty="0" smtClean="0"/>
          </a:p>
          <a:p>
            <a:endParaRPr lang="en-US" sz="2400" dirty="0" smtClean="0"/>
          </a:p>
          <a:p>
            <a:endParaRPr lang="en-US" sz="2400" dirty="0" smtClean="0"/>
          </a:p>
        </p:txBody>
      </p:sp>
    </p:spTree>
    <p:extLst>
      <p:ext uri="{BB962C8B-B14F-4D97-AF65-F5344CB8AC3E}">
        <p14:creationId xmlns:p14="http://schemas.microsoft.com/office/powerpoint/2010/main" val="268928984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Channel Information – Digital Data cont.</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5894614"/>
          </a:xfrm>
        </p:spPr>
        <p:txBody>
          <a:bodyPr>
            <a:noAutofit/>
          </a:bodyPr>
          <a:lstStyle/>
          <a:p>
            <a:r>
              <a:rPr lang="en-US" sz="2400" b="1" dirty="0" smtClean="0">
                <a:solidFill>
                  <a:schemeClr val="accent1">
                    <a:lumMod val="75000"/>
                  </a:schemeClr>
                </a:solidFill>
              </a:rPr>
              <a:t>Color Code </a:t>
            </a:r>
            <a:r>
              <a:rPr lang="en-US" sz="2400" dirty="0" smtClean="0"/>
              <a:t>– </a:t>
            </a:r>
            <a:r>
              <a:rPr lang="en-US" sz="2400" dirty="0"/>
              <a:t>This feature allows a color code to be assigned to a given channel. Channels may have the same </a:t>
            </a:r>
            <a:r>
              <a:rPr lang="en-US" sz="2400" dirty="0" smtClean="0"/>
              <a:t>or different </a:t>
            </a:r>
            <a:r>
              <a:rPr lang="en-US" sz="2400" dirty="0"/>
              <a:t>color codes. A repeater can only have one color </a:t>
            </a:r>
            <a:r>
              <a:rPr lang="en-US" sz="2400" dirty="0" smtClean="0"/>
              <a:t>code. A </a:t>
            </a:r>
            <a:r>
              <a:rPr lang="en-US" sz="2400" dirty="0"/>
              <a:t>color code is used to identify a system. Different color codes are used to identify different </a:t>
            </a:r>
            <a:r>
              <a:rPr lang="en-US" sz="2400" dirty="0" smtClean="0"/>
              <a:t>systems. This </a:t>
            </a:r>
            <a:r>
              <a:rPr lang="en-US" sz="2400" dirty="0"/>
              <a:t>feature enables a radio to roam between multiple systems by switching between channels </a:t>
            </a:r>
            <a:r>
              <a:rPr lang="en-US" sz="2400" dirty="0" smtClean="0"/>
              <a:t>with different </a:t>
            </a:r>
            <a:r>
              <a:rPr lang="en-US" sz="2400" dirty="0"/>
              <a:t>color codes. The radio will be able to scan across channels with different color codes. </a:t>
            </a:r>
            <a:r>
              <a:rPr lang="en-US" sz="2400" dirty="0" smtClean="0"/>
              <a:t>Radios will </a:t>
            </a:r>
            <a:r>
              <a:rPr lang="en-US" sz="2400" dirty="0"/>
              <a:t>ignore any channel activity not containing the matching color code for that system. </a:t>
            </a:r>
            <a:r>
              <a:rPr lang="en-US" sz="2400" dirty="0" smtClean="0"/>
              <a:t>Repeaters using </a:t>
            </a:r>
            <a:r>
              <a:rPr lang="en-US" sz="2400" dirty="0"/>
              <a:t>the same frequency may be associated with different color codes. On shared </a:t>
            </a:r>
            <a:r>
              <a:rPr lang="en-US" sz="2400" dirty="0" smtClean="0"/>
              <a:t>channels, spectrum </a:t>
            </a:r>
            <a:r>
              <a:rPr lang="en-US" sz="2400" dirty="0"/>
              <a:t>regulators may wish to assign different color codes to different licenses as part of </a:t>
            </a:r>
            <a:r>
              <a:rPr lang="en-US" sz="2400" dirty="0" smtClean="0"/>
              <a:t>their license </a:t>
            </a:r>
            <a:r>
              <a:rPr lang="en-US" sz="2400" dirty="0"/>
              <a:t>agreement. This is a channel-wide feature.</a:t>
            </a:r>
            <a:endParaRPr lang="en-US" sz="2400" dirty="0" smtClean="0"/>
          </a:p>
          <a:p>
            <a:pPr marL="0" indent="0">
              <a:buNone/>
            </a:pPr>
            <a:endParaRPr lang="en-US" sz="2400" dirty="0" smtClean="0"/>
          </a:p>
          <a:p>
            <a:endParaRPr lang="en-US" sz="2400" dirty="0" smtClean="0"/>
          </a:p>
          <a:p>
            <a:endParaRPr lang="en-US" sz="2400" dirty="0" smtClean="0"/>
          </a:p>
        </p:txBody>
      </p:sp>
    </p:spTree>
    <p:extLst>
      <p:ext uri="{BB962C8B-B14F-4D97-AF65-F5344CB8AC3E}">
        <p14:creationId xmlns:p14="http://schemas.microsoft.com/office/powerpoint/2010/main" val="297810301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Channel Information – Digital Data cont.</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5894614"/>
          </a:xfrm>
        </p:spPr>
        <p:txBody>
          <a:bodyPr>
            <a:noAutofit/>
          </a:bodyPr>
          <a:lstStyle/>
          <a:p>
            <a:r>
              <a:rPr lang="en-US" sz="2400" b="1" dirty="0" smtClean="0">
                <a:solidFill>
                  <a:schemeClr val="accent1">
                    <a:lumMod val="75000"/>
                  </a:schemeClr>
                </a:solidFill>
              </a:rPr>
              <a:t>Repeater Slot </a:t>
            </a:r>
            <a:r>
              <a:rPr lang="en-US" sz="2400" dirty="0" smtClean="0"/>
              <a:t>– </a:t>
            </a:r>
            <a:r>
              <a:rPr lang="en-US" sz="2400" dirty="0"/>
              <a:t>DMR utilizes digital Time Division Multiple Access (TDMA) technology to divide a 12.5kHz channel </a:t>
            </a:r>
            <a:r>
              <a:rPr lang="en-US" sz="2400" dirty="0" smtClean="0"/>
              <a:t>into two </a:t>
            </a:r>
            <a:r>
              <a:rPr lang="en-US" sz="2400" dirty="0"/>
              <a:t>alternating time slots, with each carrying an individual call when operating in Repeater mode. As </a:t>
            </a:r>
            <a:r>
              <a:rPr lang="en-US" sz="2400" dirty="0" smtClean="0"/>
              <a:t>a result</a:t>
            </a:r>
            <a:r>
              <a:rPr lang="en-US" sz="2400" dirty="0"/>
              <a:t>, both the assigned frequency and the assigned time slot must be specified in order to </a:t>
            </a:r>
            <a:r>
              <a:rPr lang="en-US" sz="2400" dirty="0" smtClean="0"/>
              <a:t>completely describe </a:t>
            </a:r>
            <a:r>
              <a:rPr lang="en-US" sz="2400" dirty="0"/>
              <a:t>a digital repeater channel. Radios or Groups that need to talk together must be assigned </a:t>
            </a:r>
            <a:r>
              <a:rPr lang="en-US" sz="2400" dirty="0" smtClean="0"/>
              <a:t>to the </a:t>
            </a:r>
            <a:r>
              <a:rPr lang="en-US" sz="2400" dirty="0"/>
              <a:t>same frequency and time slot. This is a channel-wide feature.</a:t>
            </a:r>
          </a:p>
          <a:p>
            <a:endParaRPr lang="en-US" sz="2400" dirty="0" smtClean="0"/>
          </a:p>
          <a:p>
            <a:pPr marL="0" indent="0">
              <a:buNone/>
            </a:pPr>
            <a:endParaRPr lang="en-US" sz="2400" dirty="0" smtClean="0"/>
          </a:p>
          <a:p>
            <a:endParaRPr lang="en-US" sz="2400" dirty="0" smtClean="0"/>
          </a:p>
          <a:p>
            <a:endParaRPr lang="en-US" sz="2400" dirty="0" smtClean="0"/>
          </a:p>
        </p:txBody>
      </p:sp>
    </p:spTree>
    <p:extLst>
      <p:ext uri="{BB962C8B-B14F-4D97-AF65-F5344CB8AC3E}">
        <p14:creationId xmlns:p14="http://schemas.microsoft.com/office/powerpoint/2010/main" val="227756154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Channel Information – Digital Data cont.</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5894614"/>
          </a:xfrm>
        </p:spPr>
        <p:txBody>
          <a:bodyPr>
            <a:noAutofit/>
          </a:bodyPr>
          <a:lstStyle/>
          <a:p>
            <a:r>
              <a:rPr lang="en-US" sz="2400" b="1" dirty="0" smtClean="0">
                <a:solidFill>
                  <a:schemeClr val="accent1">
                    <a:lumMod val="75000"/>
                  </a:schemeClr>
                </a:solidFill>
              </a:rPr>
              <a:t>Privacy </a:t>
            </a:r>
            <a:r>
              <a:rPr lang="en-US" sz="2400" dirty="0" smtClean="0"/>
              <a:t>– </a:t>
            </a:r>
            <a:r>
              <a:rPr lang="en-US" sz="2400" dirty="0"/>
              <a:t>This feature allows privacy on selected digital channels. Privacy is a software-based </a:t>
            </a:r>
            <a:r>
              <a:rPr lang="en-US" sz="2400" dirty="0" smtClean="0"/>
              <a:t>scrambling solution </a:t>
            </a:r>
            <a:r>
              <a:rPr lang="en-US" sz="2400" dirty="0"/>
              <a:t>that is not robust, and is only meant to </a:t>
            </a:r>
            <a:r>
              <a:rPr lang="en-US" sz="2400" dirty="0" smtClean="0"/>
              <a:t>prevent eavesdropping</a:t>
            </a:r>
            <a:r>
              <a:rPr lang="en-US" sz="2400" dirty="0"/>
              <a:t>. The signaling and </a:t>
            </a:r>
            <a:r>
              <a:rPr lang="en-US" sz="2400" dirty="0" smtClean="0"/>
              <a:t>user identification </a:t>
            </a:r>
            <a:r>
              <a:rPr lang="en-US" sz="2400" dirty="0"/>
              <a:t>portions of a transmission are not scrambled. Receiving radio(s) must have the </a:t>
            </a:r>
            <a:r>
              <a:rPr lang="en-US" sz="2400" dirty="0" smtClean="0"/>
              <a:t>same Basic </a:t>
            </a:r>
            <a:r>
              <a:rPr lang="en-US" sz="2400" dirty="0"/>
              <a:t>Privacy Key (for Basic Privacy) or the same Key Value and Key ID (for Enhanced Privacy) as </a:t>
            </a:r>
            <a:r>
              <a:rPr lang="en-US" sz="2400" dirty="0" smtClean="0"/>
              <a:t>the transmitting </a:t>
            </a:r>
            <a:r>
              <a:rPr lang="en-US" sz="2400" dirty="0"/>
              <a:t>radio in order to unscramble the privacy-enabled voice call or to receive the </a:t>
            </a:r>
            <a:r>
              <a:rPr lang="en-US" sz="2400" dirty="0" smtClean="0"/>
              <a:t>privacy-enabled </a:t>
            </a:r>
            <a:r>
              <a:rPr lang="en-US" sz="2400" dirty="0"/>
              <a:t>data transmission</a:t>
            </a:r>
            <a:r>
              <a:rPr lang="en-US" sz="2400" dirty="0" smtClean="0"/>
              <a:t>.</a:t>
            </a:r>
          </a:p>
          <a:p>
            <a:r>
              <a:rPr lang="en-US" sz="2400" b="1" dirty="0" smtClean="0">
                <a:solidFill>
                  <a:schemeClr val="accent1">
                    <a:lumMod val="75000"/>
                  </a:schemeClr>
                </a:solidFill>
              </a:rPr>
              <a:t>Privacy No. </a:t>
            </a:r>
            <a:r>
              <a:rPr lang="en-US" sz="2400" dirty="0"/>
              <a:t>– Configures the Basic Privacy number to use.</a:t>
            </a:r>
            <a:endParaRPr lang="en-US" sz="2400" dirty="0" smtClean="0"/>
          </a:p>
          <a:p>
            <a:pPr marL="0" indent="0">
              <a:buNone/>
            </a:pPr>
            <a:endParaRPr lang="en-US" sz="2400" dirty="0" smtClean="0"/>
          </a:p>
          <a:p>
            <a:endParaRPr lang="en-US" sz="2400" dirty="0" smtClean="0"/>
          </a:p>
          <a:p>
            <a:endParaRPr lang="en-US" sz="2400" dirty="0" smtClean="0"/>
          </a:p>
        </p:txBody>
      </p:sp>
    </p:spTree>
    <p:extLst>
      <p:ext uri="{BB962C8B-B14F-4D97-AF65-F5344CB8AC3E}">
        <p14:creationId xmlns:p14="http://schemas.microsoft.com/office/powerpoint/2010/main" val="36347876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Basic Information</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6123214"/>
          </a:xfrm>
        </p:spPr>
        <p:txBody>
          <a:bodyPr>
            <a:normAutofit lnSpcReduction="10000"/>
          </a:bodyPr>
          <a:lstStyle/>
          <a:p>
            <a:r>
              <a:rPr lang="en-US" sz="2400" b="1" dirty="0" smtClean="0">
                <a:solidFill>
                  <a:schemeClr val="accent1">
                    <a:lumMod val="75000"/>
                  </a:schemeClr>
                </a:solidFill>
              </a:rPr>
              <a:t>Frequency Range</a:t>
            </a:r>
            <a:r>
              <a:rPr lang="en-US" sz="2400" b="1" dirty="0" smtClean="0"/>
              <a:t> </a:t>
            </a:r>
            <a:r>
              <a:rPr lang="en-US" sz="2400" dirty="0" smtClean="0">
                <a:solidFill>
                  <a:schemeClr val="tx1"/>
                </a:solidFill>
              </a:rPr>
              <a:t>– Shows the working band of the radio. This parameter is set by the factory.</a:t>
            </a:r>
          </a:p>
          <a:p>
            <a:r>
              <a:rPr lang="en-US" sz="2400" b="1" dirty="0" smtClean="0">
                <a:solidFill>
                  <a:schemeClr val="accent1">
                    <a:lumMod val="75000"/>
                  </a:schemeClr>
                </a:solidFill>
              </a:rPr>
              <a:t>Last Programmed Date</a:t>
            </a:r>
            <a:r>
              <a:rPr lang="en-US" sz="2400" dirty="0" smtClean="0">
                <a:solidFill>
                  <a:schemeClr val="accent1">
                    <a:lumMod val="75000"/>
                  </a:schemeClr>
                </a:solidFill>
              </a:rPr>
              <a:t> </a:t>
            </a:r>
            <a:r>
              <a:rPr lang="en-US" sz="2400" dirty="0" smtClean="0"/>
              <a:t>– </a:t>
            </a:r>
            <a:r>
              <a:rPr lang="en-US" sz="2400" dirty="0" smtClean="0">
                <a:solidFill>
                  <a:schemeClr val="tx1"/>
                </a:solidFill>
              </a:rPr>
              <a:t>Shows the last time data was saved, or “written”, to the radio. The last time the radio was programmed.</a:t>
            </a:r>
          </a:p>
          <a:p>
            <a:r>
              <a:rPr lang="en-US" sz="2400" b="1" dirty="0" smtClean="0">
                <a:solidFill>
                  <a:schemeClr val="accent1">
                    <a:lumMod val="75000"/>
                  </a:schemeClr>
                </a:solidFill>
              </a:rPr>
              <a:t>Model Name </a:t>
            </a:r>
            <a:r>
              <a:rPr lang="en-US" sz="2400" dirty="0" smtClean="0">
                <a:solidFill>
                  <a:schemeClr val="tx1"/>
                </a:solidFill>
              </a:rPr>
              <a:t>– Shows the Model Name of the radio.</a:t>
            </a:r>
          </a:p>
          <a:p>
            <a:r>
              <a:rPr lang="en-US" sz="2400" b="1" dirty="0" smtClean="0">
                <a:solidFill>
                  <a:schemeClr val="accent1">
                    <a:lumMod val="75000"/>
                  </a:schemeClr>
                </a:solidFill>
              </a:rPr>
              <a:t>Serial Number</a:t>
            </a:r>
            <a:r>
              <a:rPr lang="en-US" sz="2400" dirty="0" smtClean="0">
                <a:solidFill>
                  <a:schemeClr val="accent1">
                    <a:lumMod val="75000"/>
                  </a:schemeClr>
                </a:solidFill>
              </a:rPr>
              <a:t> </a:t>
            </a:r>
            <a:r>
              <a:rPr lang="en-US" sz="2400" dirty="0" smtClean="0">
                <a:solidFill>
                  <a:schemeClr val="tx1"/>
                </a:solidFill>
              </a:rPr>
              <a:t>– Shows the ESN (Electronic Serial Number) of the radio.</a:t>
            </a:r>
          </a:p>
          <a:p>
            <a:r>
              <a:rPr lang="en-US" sz="2400" b="1" dirty="0" smtClean="0">
                <a:solidFill>
                  <a:schemeClr val="accent1">
                    <a:lumMod val="75000"/>
                  </a:schemeClr>
                </a:solidFill>
              </a:rPr>
              <a:t>CPS Software Version</a:t>
            </a:r>
            <a:r>
              <a:rPr lang="en-US" sz="2400" dirty="0" smtClean="0">
                <a:solidFill>
                  <a:schemeClr val="accent1">
                    <a:lumMod val="75000"/>
                  </a:schemeClr>
                </a:solidFill>
              </a:rPr>
              <a:t> </a:t>
            </a:r>
            <a:r>
              <a:rPr lang="en-US" sz="2400" dirty="0" smtClean="0">
                <a:solidFill>
                  <a:schemeClr val="tx1"/>
                </a:solidFill>
              </a:rPr>
              <a:t>– Shows the CPS software version being used on the PC.</a:t>
            </a:r>
          </a:p>
          <a:p>
            <a:r>
              <a:rPr lang="en-US" sz="2400" b="1" dirty="0" smtClean="0">
                <a:solidFill>
                  <a:schemeClr val="accent1">
                    <a:lumMod val="75000"/>
                  </a:schemeClr>
                </a:solidFill>
              </a:rPr>
              <a:t>Hardware Version</a:t>
            </a:r>
            <a:r>
              <a:rPr lang="en-US" sz="2400" dirty="0" smtClean="0">
                <a:solidFill>
                  <a:schemeClr val="accent1">
                    <a:lumMod val="75000"/>
                  </a:schemeClr>
                </a:solidFill>
              </a:rPr>
              <a:t> </a:t>
            </a:r>
            <a:r>
              <a:rPr lang="en-US" sz="2400" dirty="0" smtClean="0">
                <a:solidFill>
                  <a:schemeClr val="tx1"/>
                </a:solidFill>
              </a:rPr>
              <a:t>– Shows the radio’s Hardware Version.</a:t>
            </a:r>
          </a:p>
          <a:p>
            <a:r>
              <a:rPr lang="en-US" sz="2400" b="1" dirty="0" smtClean="0">
                <a:solidFill>
                  <a:schemeClr val="accent1">
                    <a:lumMod val="75000"/>
                  </a:schemeClr>
                </a:solidFill>
              </a:rPr>
              <a:t>MCU Version</a:t>
            </a:r>
            <a:r>
              <a:rPr lang="en-US" sz="2400" dirty="0" smtClean="0">
                <a:solidFill>
                  <a:schemeClr val="accent1">
                    <a:lumMod val="75000"/>
                  </a:schemeClr>
                </a:solidFill>
              </a:rPr>
              <a:t> </a:t>
            </a:r>
            <a:r>
              <a:rPr lang="en-US" sz="2400" dirty="0" smtClean="0">
                <a:solidFill>
                  <a:schemeClr val="tx1"/>
                </a:solidFill>
              </a:rPr>
              <a:t>– Shows the radio’s MCU (Microprocessor Control Unit) software version.</a:t>
            </a:r>
          </a:p>
          <a:p>
            <a:r>
              <a:rPr lang="en-US" sz="2400" b="1" dirty="0" smtClean="0">
                <a:solidFill>
                  <a:schemeClr val="accent1">
                    <a:lumMod val="75000"/>
                  </a:schemeClr>
                </a:solidFill>
              </a:rPr>
              <a:t>Unique Device ID</a:t>
            </a:r>
            <a:r>
              <a:rPr lang="en-US" sz="2400" dirty="0" smtClean="0">
                <a:solidFill>
                  <a:schemeClr val="accent1">
                    <a:lumMod val="75000"/>
                  </a:schemeClr>
                </a:solidFill>
              </a:rPr>
              <a:t> </a:t>
            </a:r>
            <a:r>
              <a:rPr lang="en-US" sz="2400" dirty="0" smtClean="0">
                <a:solidFill>
                  <a:schemeClr val="tx1"/>
                </a:solidFill>
              </a:rPr>
              <a:t>– Shows the unique device ID of the  MCU in the radio</a:t>
            </a:r>
          </a:p>
        </p:txBody>
      </p:sp>
    </p:spTree>
    <p:extLst>
      <p:ext uri="{BB962C8B-B14F-4D97-AF65-F5344CB8AC3E}">
        <p14:creationId xmlns:p14="http://schemas.microsoft.com/office/powerpoint/2010/main" val="174888577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Channel Information – Analog Data</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5894614"/>
          </a:xfrm>
        </p:spPr>
        <p:txBody>
          <a:bodyPr>
            <a:noAutofit/>
          </a:bodyPr>
          <a:lstStyle/>
          <a:p>
            <a:r>
              <a:rPr lang="en-US" sz="2400" b="1" dirty="0" smtClean="0">
                <a:solidFill>
                  <a:schemeClr val="tx1"/>
                </a:solidFill>
              </a:rPr>
              <a:t>CTCSS/DCS Dec</a:t>
            </a:r>
            <a:endParaRPr lang="en-US" sz="2400" dirty="0" smtClean="0">
              <a:solidFill>
                <a:schemeClr val="tx1"/>
              </a:solidFill>
            </a:endParaRPr>
          </a:p>
          <a:p>
            <a:r>
              <a:rPr lang="en-US" sz="2400" b="1" dirty="0" smtClean="0">
                <a:solidFill>
                  <a:schemeClr val="tx1"/>
                </a:solidFill>
              </a:rPr>
              <a:t>CTCSS/DCS </a:t>
            </a:r>
            <a:r>
              <a:rPr lang="en-US" sz="2400" b="1" dirty="0" err="1" smtClean="0">
                <a:solidFill>
                  <a:schemeClr val="tx1"/>
                </a:solidFill>
              </a:rPr>
              <a:t>Enc</a:t>
            </a:r>
            <a:endParaRPr lang="en-US" sz="2400" dirty="0" smtClean="0">
              <a:solidFill>
                <a:schemeClr val="tx1"/>
              </a:solidFill>
            </a:endParaRPr>
          </a:p>
          <a:p>
            <a:r>
              <a:rPr lang="en-US" sz="2400" b="1" dirty="0" smtClean="0">
                <a:solidFill>
                  <a:schemeClr val="tx1"/>
                </a:solidFill>
              </a:rPr>
              <a:t>QT Reverse</a:t>
            </a:r>
            <a:endParaRPr lang="en-US" sz="2400" dirty="0">
              <a:solidFill>
                <a:schemeClr val="tx1"/>
              </a:solidFill>
            </a:endParaRPr>
          </a:p>
          <a:p>
            <a:r>
              <a:rPr lang="en-US" sz="2400" b="1" dirty="0" err="1" smtClean="0">
                <a:solidFill>
                  <a:schemeClr val="tx1"/>
                </a:solidFill>
              </a:rPr>
              <a:t>Tx</a:t>
            </a:r>
            <a:r>
              <a:rPr lang="en-US" sz="2400" b="1" dirty="0" smtClean="0">
                <a:solidFill>
                  <a:schemeClr val="tx1"/>
                </a:solidFill>
              </a:rPr>
              <a:t> Signaling System</a:t>
            </a:r>
            <a:endParaRPr lang="en-US" sz="2400" dirty="0">
              <a:solidFill>
                <a:schemeClr val="tx1"/>
              </a:solidFill>
            </a:endParaRPr>
          </a:p>
          <a:p>
            <a:r>
              <a:rPr lang="en-US" sz="2400" b="1" dirty="0" smtClean="0">
                <a:solidFill>
                  <a:schemeClr val="tx1"/>
                </a:solidFill>
              </a:rPr>
              <a:t>Rx Signaling System</a:t>
            </a:r>
            <a:endParaRPr lang="en-US" sz="2400" dirty="0">
              <a:solidFill>
                <a:schemeClr val="tx1"/>
              </a:solidFill>
            </a:endParaRPr>
          </a:p>
          <a:p>
            <a:r>
              <a:rPr lang="en-US" sz="2400" b="1" dirty="0" smtClean="0">
                <a:solidFill>
                  <a:schemeClr val="tx1"/>
                </a:solidFill>
              </a:rPr>
              <a:t>Reverse Burst/Turn-off Code</a:t>
            </a:r>
            <a:endParaRPr lang="en-US" sz="2400" dirty="0">
              <a:solidFill>
                <a:schemeClr val="tx1"/>
              </a:solidFill>
            </a:endParaRPr>
          </a:p>
          <a:p>
            <a:r>
              <a:rPr lang="en-US" sz="2400" b="1" dirty="0" smtClean="0">
                <a:solidFill>
                  <a:schemeClr val="tx1"/>
                </a:solidFill>
              </a:rPr>
              <a:t>Display PTT ID</a:t>
            </a:r>
            <a:endParaRPr lang="en-US" sz="2400" dirty="0">
              <a:solidFill>
                <a:schemeClr val="tx1"/>
              </a:solidFill>
            </a:endParaRPr>
          </a:p>
          <a:p>
            <a:r>
              <a:rPr lang="en-US" sz="2400" b="1" dirty="0" smtClean="0">
                <a:solidFill>
                  <a:schemeClr val="tx1"/>
                </a:solidFill>
              </a:rPr>
              <a:t>Decode 1 – Decode 8</a:t>
            </a:r>
            <a:endParaRPr lang="en-US" sz="2400" dirty="0">
              <a:solidFill>
                <a:schemeClr val="tx1"/>
              </a:solidFill>
            </a:endParaRPr>
          </a:p>
          <a:p>
            <a:endParaRPr lang="en-US" sz="2400" dirty="0" smtClean="0"/>
          </a:p>
          <a:p>
            <a:endParaRPr lang="en-US" sz="2400" dirty="0" smtClean="0"/>
          </a:p>
        </p:txBody>
      </p:sp>
    </p:spTree>
    <p:extLst>
      <p:ext uri="{BB962C8B-B14F-4D97-AF65-F5344CB8AC3E}">
        <p14:creationId xmlns:p14="http://schemas.microsoft.com/office/powerpoint/2010/main" val="29498277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Programming Lab</a:t>
            </a:r>
            <a:endParaRPr lang="en-US" dirty="0"/>
          </a:p>
        </p:txBody>
      </p:sp>
      <p:sp>
        <p:nvSpPr>
          <p:cNvPr id="3" name="Content Placeholder 2"/>
          <p:cNvSpPr>
            <a:spLocks noGrp="1"/>
          </p:cNvSpPr>
          <p:nvPr>
            <p:ph idx="1"/>
          </p:nvPr>
        </p:nvSpPr>
        <p:spPr>
          <a:xfrm>
            <a:off x="677334" y="1498600"/>
            <a:ext cx="8596668" cy="5359400"/>
          </a:xfrm>
        </p:spPr>
        <p:txBody>
          <a:bodyPr>
            <a:normAutofit/>
          </a:bodyPr>
          <a:lstStyle/>
          <a:p>
            <a:pPr marL="0" indent="0">
              <a:buNone/>
            </a:pPr>
            <a:r>
              <a:rPr lang="en-US" sz="2400" dirty="0" smtClean="0"/>
              <a:t>In this lab we are going to program a new repeater and two Talk Groups (channels) on that repeater into our </a:t>
            </a:r>
            <a:r>
              <a:rPr lang="en-US" sz="2400" dirty="0" err="1" smtClean="0"/>
              <a:t>codeplug</a:t>
            </a:r>
            <a:r>
              <a:rPr lang="en-US" sz="2400" dirty="0" smtClean="0"/>
              <a:t>.</a:t>
            </a:r>
          </a:p>
          <a:p>
            <a:pPr marL="0" indent="0">
              <a:buNone/>
            </a:pPr>
            <a:r>
              <a:rPr lang="en-US" sz="2400" dirty="0" smtClean="0"/>
              <a:t>Here is the information that we have found, on the web, for the repeater and talk groups that we want to add to our </a:t>
            </a:r>
            <a:r>
              <a:rPr lang="en-US" sz="2400" dirty="0" err="1" smtClean="0"/>
              <a:t>codeplug</a:t>
            </a:r>
            <a:r>
              <a:rPr lang="en-US" sz="2400" dirty="0" smtClean="0"/>
              <a:t>:</a:t>
            </a:r>
          </a:p>
          <a:p>
            <a:pPr marL="0" indent="0">
              <a:buNone/>
            </a:pPr>
            <a:r>
              <a:rPr lang="en-US" sz="2400" dirty="0" smtClean="0">
                <a:solidFill>
                  <a:schemeClr val="accent5"/>
                </a:solidFill>
              </a:rPr>
              <a:t>Input Frequency: </a:t>
            </a:r>
            <a:r>
              <a:rPr lang="en-US" sz="2400" dirty="0" smtClean="0">
                <a:solidFill>
                  <a:schemeClr val="accent5"/>
                </a:solidFill>
              </a:rPr>
              <a:t>446.500</a:t>
            </a:r>
            <a:endParaRPr lang="en-US" sz="2400" dirty="0" smtClean="0">
              <a:solidFill>
                <a:schemeClr val="accent5"/>
              </a:solidFill>
            </a:endParaRPr>
          </a:p>
          <a:p>
            <a:pPr marL="0" indent="0">
              <a:buNone/>
            </a:pPr>
            <a:r>
              <a:rPr lang="en-US" sz="2400" dirty="0" smtClean="0">
                <a:solidFill>
                  <a:schemeClr val="accent5"/>
                </a:solidFill>
              </a:rPr>
              <a:t>Output Frequency </a:t>
            </a:r>
            <a:r>
              <a:rPr lang="en-US" sz="2400" dirty="0" smtClean="0">
                <a:solidFill>
                  <a:schemeClr val="accent5"/>
                </a:solidFill>
              </a:rPr>
              <a:t>446.500</a:t>
            </a:r>
            <a:endParaRPr lang="en-US" sz="2400" dirty="0" smtClean="0">
              <a:solidFill>
                <a:schemeClr val="accent5"/>
              </a:solidFill>
            </a:endParaRPr>
          </a:p>
          <a:p>
            <a:pPr marL="0" indent="0">
              <a:buNone/>
            </a:pPr>
            <a:r>
              <a:rPr lang="en-US" sz="2400" dirty="0" smtClean="0">
                <a:solidFill>
                  <a:schemeClr val="accent5"/>
                </a:solidFill>
              </a:rPr>
              <a:t>Color Code: 1    </a:t>
            </a:r>
          </a:p>
          <a:p>
            <a:pPr marL="0" indent="0">
              <a:buNone/>
            </a:pPr>
            <a:r>
              <a:rPr lang="en-US" sz="2400" dirty="0" smtClean="0">
                <a:solidFill>
                  <a:schemeClr val="accent5"/>
                </a:solidFill>
              </a:rPr>
              <a:t>Talk </a:t>
            </a:r>
            <a:r>
              <a:rPr lang="en-US" sz="2400" dirty="0">
                <a:solidFill>
                  <a:schemeClr val="accent5"/>
                </a:solidFill>
              </a:rPr>
              <a:t>Group Name: ARES1   </a:t>
            </a:r>
            <a:r>
              <a:rPr lang="en-US" sz="2400" dirty="0" smtClean="0">
                <a:solidFill>
                  <a:schemeClr val="accent5"/>
                </a:solidFill>
              </a:rPr>
              <a:t>Talk Group ID: 1234567  </a:t>
            </a:r>
            <a:endParaRPr lang="en-US" sz="2400" dirty="0">
              <a:solidFill>
                <a:schemeClr val="accent5"/>
              </a:solidFill>
            </a:endParaRPr>
          </a:p>
          <a:p>
            <a:pPr marL="0" indent="0">
              <a:buNone/>
            </a:pPr>
            <a:r>
              <a:rPr lang="en-US" sz="2400" dirty="0">
                <a:solidFill>
                  <a:schemeClr val="accent5"/>
                </a:solidFill>
              </a:rPr>
              <a:t>Talk Group </a:t>
            </a:r>
            <a:r>
              <a:rPr lang="en-US" sz="2400" dirty="0" smtClean="0">
                <a:solidFill>
                  <a:schemeClr val="accent5"/>
                </a:solidFill>
              </a:rPr>
              <a:t>Name: ARES2   Talk Group ID</a:t>
            </a:r>
            <a:r>
              <a:rPr lang="en-US" sz="2400" dirty="0">
                <a:solidFill>
                  <a:schemeClr val="accent5"/>
                </a:solidFill>
              </a:rPr>
              <a:t>: 12345678</a:t>
            </a:r>
          </a:p>
          <a:p>
            <a:pPr marL="0" indent="0">
              <a:buNone/>
            </a:pPr>
            <a:r>
              <a:rPr lang="en-US" sz="2400" dirty="0" smtClean="0"/>
              <a:t>both Talk Groups are on </a:t>
            </a:r>
            <a:r>
              <a:rPr lang="en-US" sz="2400" dirty="0">
                <a:solidFill>
                  <a:schemeClr val="accent5"/>
                </a:solidFill>
              </a:rPr>
              <a:t>Time Slot: 1</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56473492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Programming Lab</a:t>
            </a:r>
            <a:endParaRPr lang="en-US" dirty="0"/>
          </a:p>
        </p:txBody>
      </p:sp>
      <p:sp>
        <p:nvSpPr>
          <p:cNvPr id="3" name="Content Placeholder 2"/>
          <p:cNvSpPr>
            <a:spLocks noGrp="1"/>
          </p:cNvSpPr>
          <p:nvPr>
            <p:ph idx="1"/>
          </p:nvPr>
        </p:nvSpPr>
        <p:spPr>
          <a:xfrm>
            <a:off x="677334" y="1498600"/>
            <a:ext cx="8596668" cy="5359400"/>
          </a:xfrm>
        </p:spPr>
        <p:txBody>
          <a:bodyPr>
            <a:normAutofit/>
          </a:bodyPr>
          <a:lstStyle/>
          <a:p>
            <a:pPr marL="0" indent="0">
              <a:buNone/>
            </a:pPr>
            <a:r>
              <a:rPr lang="en-US" sz="2400" dirty="0" smtClean="0"/>
              <a:t>Step #1</a:t>
            </a:r>
          </a:p>
          <a:p>
            <a:pPr marL="0" indent="0">
              <a:buNone/>
            </a:pPr>
            <a:r>
              <a:rPr lang="en-US" sz="2400" dirty="0" smtClean="0"/>
              <a:t>DMR ID – Click on the </a:t>
            </a:r>
            <a:r>
              <a:rPr lang="en-US" sz="2400" dirty="0" smtClean="0">
                <a:solidFill>
                  <a:schemeClr val="accent1">
                    <a:lumMod val="75000"/>
                  </a:schemeClr>
                </a:solidFill>
              </a:rPr>
              <a:t>General Setting</a:t>
            </a:r>
            <a:r>
              <a:rPr lang="en-US" sz="2400" dirty="0" smtClean="0"/>
              <a:t> option to open the General Setting window. Check to verify that you have set your DMR ID in the General Setting section of the </a:t>
            </a:r>
            <a:r>
              <a:rPr lang="en-US" sz="2400" dirty="0" err="1" smtClean="0"/>
              <a:t>codeplug</a:t>
            </a:r>
            <a:r>
              <a:rPr lang="en-US" sz="2400" dirty="0"/>
              <a:t> </a:t>
            </a:r>
            <a:r>
              <a:rPr lang="en-US" sz="2400" dirty="0" smtClean="0"/>
              <a:t>in the </a:t>
            </a:r>
            <a:r>
              <a:rPr lang="en-US" sz="2400" dirty="0" smtClean="0">
                <a:solidFill>
                  <a:schemeClr val="accent1">
                    <a:lumMod val="75000"/>
                  </a:schemeClr>
                </a:solidFill>
              </a:rPr>
              <a:t>Radio ID </a:t>
            </a:r>
            <a:r>
              <a:rPr lang="en-US" sz="2400" dirty="0" smtClean="0"/>
              <a:t>box. Close the window to exit and save the changes.</a:t>
            </a:r>
          </a:p>
          <a:p>
            <a:pPr marL="0" indent="0">
              <a:buNone/>
            </a:pPr>
            <a:r>
              <a:rPr lang="en-US" sz="2400" dirty="0" smtClean="0"/>
              <a:t>(You can also use the menu items and select “Edit” and then any item you wish to change) </a:t>
            </a:r>
            <a:endParaRPr lang="en-US" sz="2400" dirty="0"/>
          </a:p>
        </p:txBody>
      </p:sp>
    </p:spTree>
    <p:extLst>
      <p:ext uri="{BB962C8B-B14F-4D97-AF65-F5344CB8AC3E}">
        <p14:creationId xmlns:p14="http://schemas.microsoft.com/office/powerpoint/2010/main" val="303690279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Programming Lab</a:t>
            </a:r>
            <a:endParaRPr lang="en-US" dirty="0"/>
          </a:p>
        </p:txBody>
      </p:sp>
      <p:sp>
        <p:nvSpPr>
          <p:cNvPr id="3" name="Content Placeholder 2"/>
          <p:cNvSpPr>
            <a:spLocks noGrp="1"/>
          </p:cNvSpPr>
          <p:nvPr>
            <p:ph idx="1"/>
          </p:nvPr>
        </p:nvSpPr>
        <p:spPr>
          <a:xfrm>
            <a:off x="677334" y="1498600"/>
            <a:ext cx="8596668" cy="5359400"/>
          </a:xfrm>
        </p:spPr>
        <p:txBody>
          <a:bodyPr>
            <a:normAutofit/>
          </a:bodyPr>
          <a:lstStyle/>
          <a:p>
            <a:pPr marL="0" indent="0">
              <a:buNone/>
            </a:pPr>
            <a:r>
              <a:rPr lang="en-US" sz="2400" dirty="0" smtClean="0"/>
              <a:t>Step #2</a:t>
            </a:r>
          </a:p>
          <a:p>
            <a:pPr marL="0" indent="0" defTabSz="967710" hangingPunct="0">
              <a:spcAft>
                <a:spcPts val="1492"/>
              </a:spcAft>
              <a:buNone/>
              <a:defRPr sz="1800" b="0" i="0" u="none" strike="noStrike" kern="0" cap="none" spc="0" baseline="0">
                <a:solidFill>
                  <a:srgbClr val="000000"/>
                </a:solidFill>
                <a:uFillTx/>
              </a:defRPr>
            </a:pPr>
            <a:r>
              <a:rPr lang="en-US" sz="2400" dirty="0">
                <a:latin typeface="Arial" pitchFamily="18"/>
                <a:ea typeface="Arial Unicode MS" pitchFamily="2"/>
                <a:cs typeface="Tahoma" pitchFamily="2"/>
              </a:rPr>
              <a:t>You must program a list of “</a:t>
            </a:r>
            <a:r>
              <a:rPr lang="en-US" sz="2400" dirty="0">
                <a:solidFill>
                  <a:srgbClr val="C00000"/>
                </a:solidFill>
                <a:latin typeface="Arial" pitchFamily="18"/>
                <a:ea typeface="Arial Unicode MS" pitchFamily="2"/>
                <a:cs typeface="Tahoma" pitchFamily="2"/>
              </a:rPr>
              <a:t>Contacts</a:t>
            </a:r>
            <a:r>
              <a:rPr lang="en-US" sz="2400" dirty="0">
                <a:latin typeface="Arial" pitchFamily="18"/>
                <a:ea typeface="Arial Unicode MS" pitchFamily="2"/>
                <a:cs typeface="Tahoma" pitchFamily="2"/>
              </a:rPr>
              <a:t>” consisting of Talk Groups and Private Calls (other user ID’s) you want to connect to</a:t>
            </a:r>
            <a:r>
              <a:rPr lang="en-US" sz="2400" dirty="0" smtClean="0">
                <a:latin typeface="Arial" pitchFamily="18"/>
                <a:ea typeface="Arial Unicode MS" pitchFamily="2"/>
                <a:cs typeface="Tahoma" pitchFamily="2"/>
              </a:rPr>
              <a:t>.</a:t>
            </a:r>
          </a:p>
          <a:p>
            <a:pPr marL="0" indent="0" defTabSz="967710" hangingPunct="0">
              <a:spcAft>
                <a:spcPts val="1492"/>
              </a:spcAft>
              <a:buNone/>
              <a:defRPr sz="1800" b="0" i="0" u="none" strike="noStrike" kern="0" cap="none" spc="0" baseline="0">
                <a:solidFill>
                  <a:srgbClr val="000000"/>
                </a:solidFill>
                <a:uFillTx/>
              </a:defRPr>
            </a:pPr>
            <a:r>
              <a:rPr lang="en-US" sz="2400" dirty="0" smtClean="0">
                <a:latin typeface="Arial" pitchFamily="18"/>
                <a:ea typeface="Arial Unicode MS" pitchFamily="2"/>
                <a:cs typeface="Tahoma" pitchFamily="2"/>
              </a:rPr>
              <a:t>In the </a:t>
            </a:r>
            <a:r>
              <a:rPr lang="en-US" sz="2400" dirty="0" smtClean="0">
                <a:solidFill>
                  <a:schemeClr val="accent1">
                    <a:lumMod val="75000"/>
                  </a:schemeClr>
                </a:solidFill>
                <a:latin typeface="Arial" pitchFamily="18"/>
                <a:ea typeface="Arial Unicode MS" pitchFamily="2"/>
                <a:cs typeface="Tahoma" pitchFamily="2"/>
              </a:rPr>
              <a:t>Digital Contacts</a:t>
            </a:r>
            <a:r>
              <a:rPr lang="en-US" sz="2400" dirty="0" smtClean="0">
                <a:latin typeface="Arial" pitchFamily="18"/>
                <a:ea typeface="Arial Unicode MS" pitchFamily="2"/>
                <a:cs typeface="Tahoma" pitchFamily="2"/>
              </a:rPr>
              <a:t> section we will need to add two new contacts with the following information:</a:t>
            </a:r>
          </a:p>
          <a:p>
            <a:pPr marL="0" indent="0" defTabSz="967710" hangingPunct="0">
              <a:spcAft>
                <a:spcPts val="1492"/>
              </a:spcAft>
              <a:buNone/>
              <a:defRPr sz="1800" b="0" i="0" u="none" strike="noStrike" kern="0" cap="none" spc="0" baseline="0">
                <a:solidFill>
                  <a:srgbClr val="000000"/>
                </a:solidFill>
                <a:uFillTx/>
              </a:defRPr>
            </a:pPr>
            <a:r>
              <a:rPr lang="en-US" sz="2400" dirty="0" smtClean="0">
                <a:solidFill>
                  <a:schemeClr val="accent1">
                    <a:lumMod val="75000"/>
                  </a:schemeClr>
                </a:solidFill>
                <a:latin typeface="Arial" pitchFamily="18"/>
                <a:ea typeface="Arial Unicode MS" pitchFamily="2"/>
                <a:cs typeface="Tahoma" pitchFamily="2"/>
              </a:rPr>
              <a:t>Contact Name</a:t>
            </a:r>
            <a:r>
              <a:rPr lang="en-US" sz="2400" dirty="0" smtClean="0">
                <a:latin typeface="Arial" pitchFamily="18"/>
                <a:ea typeface="Arial Unicode MS" pitchFamily="2"/>
                <a:cs typeface="Tahoma" pitchFamily="2"/>
              </a:rPr>
              <a:t>: “ARES1” and “ARES2”</a:t>
            </a:r>
          </a:p>
          <a:p>
            <a:pPr marL="0" indent="0" defTabSz="967710" hangingPunct="0">
              <a:spcAft>
                <a:spcPts val="1492"/>
              </a:spcAft>
              <a:buNone/>
              <a:defRPr sz="1800" b="0" i="0" u="none" strike="noStrike" kern="0" cap="none" spc="0" baseline="0">
                <a:solidFill>
                  <a:srgbClr val="000000"/>
                </a:solidFill>
                <a:uFillTx/>
              </a:defRPr>
            </a:pPr>
            <a:r>
              <a:rPr lang="en-US" sz="2400" dirty="0" smtClean="0">
                <a:solidFill>
                  <a:schemeClr val="accent1">
                    <a:lumMod val="75000"/>
                  </a:schemeClr>
                </a:solidFill>
                <a:latin typeface="Arial" pitchFamily="18"/>
                <a:ea typeface="Arial Unicode MS" pitchFamily="2"/>
                <a:cs typeface="Tahoma" pitchFamily="2"/>
              </a:rPr>
              <a:t>Call Type</a:t>
            </a:r>
            <a:r>
              <a:rPr lang="en-US" sz="2400" dirty="0" smtClean="0">
                <a:latin typeface="Arial" pitchFamily="18"/>
                <a:ea typeface="Arial Unicode MS" pitchFamily="2"/>
                <a:cs typeface="Tahoma" pitchFamily="2"/>
              </a:rPr>
              <a:t>: Group Call</a:t>
            </a:r>
          </a:p>
          <a:p>
            <a:pPr marL="0" indent="0" defTabSz="967710" hangingPunct="0">
              <a:spcAft>
                <a:spcPts val="1492"/>
              </a:spcAft>
              <a:buNone/>
              <a:defRPr sz="1800" b="0" i="0" u="none" strike="noStrike" kern="0" cap="none" spc="0" baseline="0">
                <a:solidFill>
                  <a:srgbClr val="000000"/>
                </a:solidFill>
                <a:uFillTx/>
              </a:defRPr>
            </a:pPr>
            <a:r>
              <a:rPr lang="en-US" sz="2400" dirty="0" smtClean="0">
                <a:solidFill>
                  <a:schemeClr val="accent1">
                    <a:lumMod val="75000"/>
                  </a:schemeClr>
                </a:solidFill>
                <a:latin typeface="Arial" pitchFamily="18"/>
                <a:ea typeface="Arial Unicode MS" pitchFamily="2"/>
                <a:cs typeface="Tahoma" pitchFamily="2"/>
              </a:rPr>
              <a:t>Call ID: </a:t>
            </a:r>
            <a:r>
              <a:rPr lang="en-US" sz="2400" dirty="0" smtClean="0">
                <a:latin typeface="Arial" pitchFamily="18"/>
                <a:ea typeface="Arial Unicode MS" pitchFamily="2"/>
                <a:cs typeface="Tahoma" pitchFamily="2"/>
              </a:rPr>
              <a:t>1234567 for ARES1 and 12345678 for ARES2</a:t>
            </a:r>
            <a:endParaRPr lang="en-US" sz="2400" dirty="0">
              <a:latin typeface="Arial" pitchFamily="18"/>
              <a:ea typeface="Arial Unicode MS" pitchFamily="2"/>
              <a:cs typeface="Tahoma" pitchFamily="2"/>
            </a:endParaRPr>
          </a:p>
        </p:txBody>
      </p:sp>
    </p:spTree>
    <p:extLst>
      <p:ext uri="{BB962C8B-B14F-4D97-AF65-F5344CB8AC3E}">
        <p14:creationId xmlns:p14="http://schemas.microsoft.com/office/powerpoint/2010/main" val="394254248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Programming Lab</a:t>
            </a:r>
            <a:endParaRPr lang="en-US" dirty="0"/>
          </a:p>
        </p:txBody>
      </p:sp>
      <p:sp>
        <p:nvSpPr>
          <p:cNvPr id="3" name="Content Placeholder 2"/>
          <p:cNvSpPr>
            <a:spLocks noGrp="1"/>
          </p:cNvSpPr>
          <p:nvPr>
            <p:ph idx="1"/>
          </p:nvPr>
        </p:nvSpPr>
        <p:spPr>
          <a:xfrm>
            <a:off x="677334" y="1498600"/>
            <a:ext cx="8596668" cy="5359400"/>
          </a:xfrm>
        </p:spPr>
        <p:txBody>
          <a:bodyPr>
            <a:normAutofit/>
          </a:bodyPr>
          <a:lstStyle/>
          <a:p>
            <a:pPr marL="0" indent="0">
              <a:buNone/>
            </a:pPr>
            <a:r>
              <a:rPr lang="en-US" sz="2400" dirty="0" smtClean="0"/>
              <a:t>Step #2 cont.</a:t>
            </a:r>
          </a:p>
          <a:p>
            <a:pPr marL="457200" indent="-457200" defTabSz="967710" hangingPunct="0">
              <a:spcAft>
                <a:spcPts val="1492"/>
              </a:spcAft>
              <a:buFont typeface="+mj-lt"/>
              <a:buAutoNum type="arabicPeriod"/>
              <a:defRPr sz="1800" b="0" i="0" u="none" strike="noStrike" kern="0" cap="none" spc="0" baseline="0">
                <a:solidFill>
                  <a:srgbClr val="000000"/>
                </a:solidFill>
                <a:uFillTx/>
              </a:defRPr>
            </a:pPr>
            <a:r>
              <a:rPr lang="en-US" sz="2400" dirty="0" smtClean="0">
                <a:latin typeface="Arial" pitchFamily="18"/>
                <a:ea typeface="Arial Unicode MS" pitchFamily="2"/>
                <a:cs typeface="Tahoma" pitchFamily="2"/>
              </a:rPr>
              <a:t>Click on </a:t>
            </a:r>
            <a:r>
              <a:rPr lang="en-US" sz="2400" dirty="0" smtClean="0">
                <a:solidFill>
                  <a:schemeClr val="accent1">
                    <a:lumMod val="75000"/>
                  </a:schemeClr>
                </a:solidFill>
                <a:latin typeface="Arial" pitchFamily="18"/>
                <a:ea typeface="Arial Unicode MS" pitchFamily="2"/>
                <a:cs typeface="Tahoma" pitchFamily="2"/>
              </a:rPr>
              <a:t>Digital Contacts</a:t>
            </a:r>
            <a:r>
              <a:rPr lang="en-US" sz="2400" dirty="0" smtClean="0">
                <a:latin typeface="Arial" pitchFamily="18"/>
                <a:ea typeface="Arial Unicode MS" pitchFamily="2"/>
                <a:cs typeface="Tahoma" pitchFamily="2"/>
              </a:rPr>
              <a:t> to open the Digital Contacts window. (from the menu use Edit -&gt; Digital Contact)</a:t>
            </a:r>
          </a:p>
          <a:p>
            <a:pPr marL="457200" indent="-457200" defTabSz="967710" hangingPunct="0">
              <a:spcAft>
                <a:spcPts val="1492"/>
              </a:spcAft>
              <a:buFont typeface="+mj-lt"/>
              <a:buAutoNum type="arabicPeriod"/>
              <a:defRPr sz="1800" b="0" i="0" u="none" strike="noStrike" kern="0" cap="none" spc="0" baseline="0">
                <a:solidFill>
                  <a:srgbClr val="000000"/>
                </a:solidFill>
                <a:uFillTx/>
              </a:defRPr>
            </a:pPr>
            <a:r>
              <a:rPr lang="en-US" sz="2400" dirty="0" smtClean="0">
                <a:latin typeface="Arial" pitchFamily="18"/>
                <a:ea typeface="Arial Unicode MS" pitchFamily="2"/>
                <a:cs typeface="Tahoma" pitchFamily="2"/>
              </a:rPr>
              <a:t>Click on the “Add” button and at the very bottom of the list you will see a new contact created called “Contact1”, click on the “Add” button again and you will see a second new contact added below Contact1 called “Contact2”</a:t>
            </a:r>
          </a:p>
          <a:p>
            <a:pPr marL="457200" indent="-457200" defTabSz="967710" hangingPunct="0">
              <a:spcAft>
                <a:spcPts val="1492"/>
              </a:spcAft>
              <a:buFont typeface="+mj-lt"/>
              <a:buAutoNum type="arabicPeriod"/>
              <a:defRPr sz="1800" b="0" i="0" u="none" strike="noStrike" kern="0" cap="none" spc="0" baseline="0">
                <a:solidFill>
                  <a:srgbClr val="000000"/>
                </a:solidFill>
                <a:uFillTx/>
              </a:defRPr>
            </a:pPr>
            <a:r>
              <a:rPr lang="en-US" sz="2400" dirty="0" smtClean="0">
                <a:latin typeface="Arial" pitchFamily="18"/>
                <a:ea typeface="Arial Unicode MS" pitchFamily="2"/>
                <a:cs typeface="Tahoma" pitchFamily="2"/>
              </a:rPr>
              <a:t>Click on the box with “Contact1” in it to allow you to rename it. In the box type “ARES1”</a:t>
            </a:r>
          </a:p>
          <a:p>
            <a:pPr marL="0" indent="0" defTabSz="967710" hangingPunct="0">
              <a:spcAft>
                <a:spcPts val="1492"/>
              </a:spcAft>
              <a:buNone/>
              <a:defRPr sz="1800" b="0" i="0" u="none" strike="noStrike" kern="0" cap="none" spc="0" baseline="0">
                <a:solidFill>
                  <a:srgbClr val="000000"/>
                </a:solidFill>
                <a:uFillTx/>
              </a:defRPr>
            </a:pPr>
            <a:endParaRPr lang="en-US" sz="2400" dirty="0">
              <a:latin typeface="Arial" pitchFamily="18"/>
              <a:ea typeface="Arial Unicode MS" pitchFamily="2"/>
              <a:cs typeface="Tahoma" pitchFamily="2"/>
            </a:endParaRPr>
          </a:p>
        </p:txBody>
      </p:sp>
    </p:spTree>
    <p:extLst>
      <p:ext uri="{BB962C8B-B14F-4D97-AF65-F5344CB8AC3E}">
        <p14:creationId xmlns:p14="http://schemas.microsoft.com/office/powerpoint/2010/main" val="15341864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Programming Lab</a:t>
            </a:r>
            <a:endParaRPr lang="en-US" dirty="0"/>
          </a:p>
        </p:txBody>
      </p:sp>
      <p:sp>
        <p:nvSpPr>
          <p:cNvPr id="3" name="Content Placeholder 2"/>
          <p:cNvSpPr>
            <a:spLocks noGrp="1"/>
          </p:cNvSpPr>
          <p:nvPr>
            <p:ph idx="1"/>
          </p:nvPr>
        </p:nvSpPr>
        <p:spPr>
          <a:xfrm>
            <a:off x="677334" y="1498600"/>
            <a:ext cx="8596668" cy="5359400"/>
          </a:xfrm>
        </p:spPr>
        <p:txBody>
          <a:bodyPr>
            <a:normAutofit lnSpcReduction="10000"/>
          </a:bodyPr>
          <a:lstStyle/>
          <a:p>
            <a:pPr marL="0" indent="0">
              <a:buNone/>
            </a:pPr>
            <a:r>
              <a:rPr lang="en-US" sz="2400" dirty="0" smtClean="0"/>
              <a:t>Step #2 cont.</a:t>
            </a:r>
          </a:p>
          <a:p>
            <a:pPr marL="457200" indent="-457200" defTabSz="967710" hangingPunct="0">
              <a:spcAft>
                <a:spcPts val="1492"/>
              </a:spcAft>
              <a:buFont typeface="+mj-lt"/>
              <a:buAutoNum type="arabicPeriod" startAt="4"/>
              <a:defRPr sz="1800" b="0" i="0" u="none" strike="noStrike" kern="0" cap="none" spc="0" baseline="0">
                <a:solidFill>
                  <a:srgbClr val="000000"/>
                </a:solidFill>
                <a:uFillTx/>
              </a:defRPr>
            </a:pPr>
            <a:r>
              <a:rPr lang="en-US" sz="2400" dirty="0" smtClean="0">
                <a:latin typeface="Arial" pitchFamily="18"/>
                <a:ea typeface="Arial Unicode MS" pitchFamily="2"/>
                <a:cs typeface="Tahoma" pitchFamily="2"/>
              </a:rPr>
              <a:t>The Call Type defaults to Group Call so we don’t need to modify this field. If we were entering another operators information then this field would be changed to “Private Call”</a:t>
            </a:r>
          </a:p>
          <a:p>
            <a:pPr marL="457200" indent="-457200" defTabSz="967710" hangingPunct="0">
              <a:spcAft>
                <a:spcPts val="1492"/>
              </a:spcAft>
              <a:buFont typeface="+mj-lt"/>
              <a:buAutoNum type="arabicPeriod" startAt="4"/>
              <a:defRPr sz="1800" b="0" i="0" u="none" strike="noStrike" kern="0" cap="none" spc="0" baseline="0">
                <a:solidFill>
                  <a:srgbClr val="000000"/>
                </a:solidFill>
                <a:uFillTx/>
              </a:defRPr>
            </a:pPr>
            <a:r>
              <a:rPr lang="en-US" sz="2400" dirty="0">
                <a:latin typeface="Arial" pitchFamily="18"/>
                <a:ea typeface="Arial Unicode MS" pitchFamily="2"/>
                <a:cs typeface="Tahoma" pitchFamily="2"/>
              </a:rPr>
              <a:t>Click on the </a:t>
            </a:r>
            <a:r>
              <a:rPr lang="en-US" sz="2400" dirty="0" smtClean="0">
                <a:latin typeface="Arial" pitchFamily="18"/>
                <a:ea typeface="Arial Unicode MS" pitchFamily="2"/>
                <a:cs typeface="Tahoma" pitchFamily="2"/>
              </a:rPr>
              <a:t>next box, Call ID, to </a:t>
            </a:r>
            <a:r>
              <a:rPr lang="en-US" sz="2400" dirty="0">
                <a:latin typeface="Arial" pitchFamily="18"/>
                <a:ea typeface="Arial Unicode MS" pitchFamily="2"/>
                <a:cs typeface="Tahoma" pitchFamily="2"/>
              </a:rPr>
              <a:t>allow you to </a:t>
            </a:r>
            <a:r>
              <a:rPr lang="en-US" sz="2400" dirty="0" smtClean="0">
                <a:latin typeface="Arial" pitchFamily="18"/>
                <a:ea typeface="Arial Unicode MS" pitchFamily="2"/>
                <a:cs typeface="Tahoma" pitchFamily="2"/>
              </a:rPr>
              <a:t>modify it and enter the Talk Group ID for </a:t>
            </a:r>
            <a:r>
              <a:rPr lang="en-US" sz="2400" dirty="0">
                <a:latin typeface="Arial" pitchFamily="18"/>
                <a:ea typeface="Arial Unicode MS" pitchFamily="2"/>
                <a:cs typeface="Tahoma" pitchFamily="2"/>
              </a:rPr>
              <a:t>“ARES1</a:t>
            </a:r>
            <a:r>
              <a:rPr lang="en-US" sz="2400" dirty="0" smtClean="0">
                <a:latin typeface="Arial" pitchFamily="18"/>
                <a:ea typeface="Arial Unicode MS" pitchFamily="2"/>
                <a:cs typeface="Tahoma" pitchFamily="2"/>
              </a:rPr>
              <a:t>”  (1234567)</a:t>
            </a:r>
          </a:p>
          <a:p>
            <a:pPr marL="457200" indent="-457200" defTabSz="967710" hangingPunct="0">
              <a:spcAft>
                <a:spcPts val="1492"/>
              </a:spcAft>
              <a:buFont typeface="+mj-lt"/>
              <a:buAutoNum type="arabicPeriod" startAt="4"/>
              <a:defRPr sz="1800" b="0" i="0" u="none" strike="noStrike" kern="0" cap="none" spc="0" baseline="0">
                <a:solidFill>
                  <a:srgbClr val="000000"/>
                </a:solidFill>
                <a:uFillTx/>
              </a:defRPr>
            </a:pPr>
            <a:r>
              <a:rPr lang="en-US" sz="2400" dirty="0">
                <a:latin typeface="Arial" pitchFamily="18"/>
                <a:ea typeface="Arial Unicode MS" pitchFamily="2"/>
                <a:cs typeface="Tahoma" pitchFamily="2"/>
              </a:rPr>
              <a:t>Click on the box with “</a:t>
            </a:r>
            <a:r>
              <a:rPr lang="en-US" sz="2400" dirty="0" smtClean="0">
                <a:latin typeface="Arial" pitchFamily="18"/>
                <a:ea typeface="Arial Unicode MS" pitchFamily="2"/>
                <a:cs typeface="Tahoma" pitchFamily="2"/>
              </a:rPr>
              <a:t>Contact2” </a:t>
            </a:r>
            <a:r>
              <a:rPr lang="en-US" sz="2400" dirty="0">
                <a:latin typeface="Arial" pitchFamily="18"/>
                <a:ea typeface="Arial Unicode MS" pitchFamily="2"/>
                <a:cs typeface="Tahoma" pitchFamily="2"/>
              </a:rPr>
              <a:t>in it to allow you to rename it. In the box type “</a:t>
            </a:r>
            <a:r>
              <a:rPr lang="en-US" sz="2400" dirty="0" smtClean="0">
                <a:latin typeface="Arial" pitchFamily="18"/>
                <a:ea typeface="Arial Unicode MS" pitchFamily="2"/>
                <a:cs typeface="Tahoma" pitchFamily="2"/>
              </a:rPr>
              <a:t>ARES2”</a:t>
            </a:r>
          </a:p>
          <a:p>
            <a:pPr marL="457200" indent="-457200" defTabSz="967710" hangingPunct="0">
              <a:spcAft>
                <a:spcPts val="1492"/>
              </a:spcAft>
              <a:buFont typeface="+mj-lt"/>
              <a:buAutoNum type="arabicPeriod" startAt="4"/>
              <a:defRPr sz="1800" b="0" i="0" u="none" strike="noStrike" kern="0" cap="none" spc="0" baseline="0">
                <a:solidFill>
                  <a:srgbClr val="000000"/>
                </a:solidFill>
                <a:uFillTx/>
              </a:defRPr>
            </a:pPr>
            <a:r>
              <a:rPr lang="en-US" sz="2400" dirty="0" smtClean="0">
                <a:latin typeface="Arial" pitchFamily="18"/>
                <a:ea typeface="Arial Unicode MS" pitchFamily="2"/>
                <a:cs typeface="Tahoma" pitchFamily="2"/>
              </a:rPr>
              <a:t>Again, the </a:t>
            </a:r>
            <a:r>
              <a:rPr lang="en-US" sz="2400" dirty="0">
                <a:latin typeface="Arial" pitchFamily="18"/>
                <a:ea typeface="Arial Unicode MS" pitchFamily="2"/>
                <a:cs typeface="Tahoma" pitchFamily="2"/>
              </a:rPr>
              <a:t>Call Type defaults to Group Call so we don’t need to modify this field. </a:t>
            </a:r>
          </a:p>
          <a:p>
            <a:pPr marL="457200" indent="-457200" defTabSz="967710" hangingPunct="0">
              <a:spcAft>
                <a:spcPts val="1492"/>
              </a:spcAft>
              <a:buFont typeface="+mj-lt"/>
              <a:buAutoNum type="arabicPeriod" startAt="4"/>
              <a:defRPr sz="1800" b="0" i="0" u="none" strike="noStrike" kern="0" cap="none" spc="0" baseline="0">
                <a:solidFill>
                  <a:srgbClr val="000000"/>
                </a:solidFill>
                <a:uFillTx/>
              </a:defRPr>
            </a:pPr>
            <a:endParaRPr lang="en-US" sz="2400" dirty="0">
              <a:latin typeface="Arial" pitchFamily="18"/>
              <a:ea typeface="Arial Unicode MS" pitchFamily="2"/>
              <a:cs typeface="Tahoma" pitchFamily="2"/>
            </a:endParaRPr>
          </a:p>
          <a:p>
            <a:pPr marL="457200" indent="-457200" defTabSz="967710" hangingPunct="0">
              <a:spcAft>
                <a:spcPts val="1492"/>
              </a:spcAft>
              <a:buFont typeface="+mj-lt"/>
              <a:buAutoNum type="arabicPeriod" startAt="4"/>
              <a:defRPr sz="1800" b="0" i="0" u="none" strike="noStrike" kern="0" cap="none" spc="0" baseline="0">
                <a:solidFill>
                  <a:srgbClr val="000000"/>
                </a:solidFill>
                <a:uFillTx/>
              </a:defRPr>
            </a:pPr>
            <a:endParaRPr lang="en-US" sz="2400" dirty="0">
              <a:latin typeface="Arial" pitchFamily="18"/>
              <a:ea typeface="Arial Unicode MS" pitchFamily="2"/>
              <a:cs typeface="Tahoma" pitchFamily="2"/>
            </a:endParaRPr>
          </a:p>
          <a:p>
            <a:pPr marL="457200" indent="-457200" defTabSz="967710" hangingPunct="0">
              <a:spcAft>
                <a:spcPts val="1492"/>
              </a:spcAft>
              <a:buFont typeface="+mj-lt"/>
              <a:buAutoNum type="arabicPeriod" startAt="4"/>
              <a:defRPr sz="1800" b="0" i="0" u="none" strike="noStrike" kern="0" cap="none" spc="0" baseline="0">
                <a:solidFill>
                  <a:srgbClr val="000000"/>
                </a:solidFill>
                <a:uFillTx/>
              </a:defRPr>
            </a:pPr>
            <a:endParaRPr lang="en-US" sz="2400" dirty="0" smtClean="0">
              <a:latin typeface="Arial" pitchFamily="18"/>
              <a:ea typeface="Arial Unicode MS" pitchFamily="2"/>
              <a:cs typeface="Tahoma" pitchFamily="2"/>
            </a:endParaRPr>
          </a:p>
          <a:p>
            <a:pPr marL="457200" indent="-457200" defTabSz="967710" hangingPunct="0">
              <a:spcAft>
                <a:spcPts val="1492"/>
              </a:spcAft>
              <a:buFont typeface="+mj-lt"/>
              <a:buAutoNum type="arabicPeriod" startAt="4"/>
              <a:defRPr sz="1800" b="0" i="0" u="none" strike="noStrike" kern="0" cap="none" spc="0" baseline="0">
                <a:solidFill>
                  <a:srgbClr val="000000"/>
                </a:solidFill>
                <a:uFillTx/>
              </a:defRPr>
            </a:pPr>
            <a:endParaRPr lang="en-US" sz="2400" dirty="0" smtClean="0">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400" dirty="0">
              <a:latin typeface="Arial" pitchFamily="18"/>
              <a:ea typeface="Arial Unicode MS" pitchFamily="2"/>
              <a:cs typeface="Tahoma" pitchFamily="2"/>
            </a:endParaRPr>
          </a:p>
        </p:txBody>
      </p:sp>
    </p:spTree>
    <p:extLst>
      <p:ext uri="{BB962C8B-B14F-4D97-AF65-F5344CB8AC3E}">
        <p14:creationId xmlns:p14="http://schemas.microsoft.com/office/powerpoint/2010/main" val="220822657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Programming Lab</a:t>
            </a:r>
            <a:endParaRPr lang="en-US" dirty="0"/>
          </a:p>
        </p:txBody>
      </p:sp>
      <p:sp>
        <p:nvSpPr>
          <p:cNvPr id="3" name="Content Placeholder 2"/>
          <p:cNvSpPr>
            <a:spLocks noGrp="1"/>
          </p:cNvSpPr>
          <p:nvPr>
            <p:ph idx="1"/>
          </p:nvPr>
        </p:nvSpPr>
        <p:spPr>
          <a:xfrm>
            <a:off x="677334" y="1498600"/>
            <a:ext cx="8596668" cy="5359400"/>
          </a:xfrm>
        </p:spPr>
        <p:txBody>
          <a:bodyPr>
            <a:normAutofit/>
          </a:bodyPr>
          <a:lstStyle/>
          <a:p>
            <a:pPr marL="0" indent="0">
              <a:buNone/>
            </a:pPr>
            <a:r>
              <a:rPr lang="en-US" sz="2400" dirty="0" smtClean="0"/>
              <a:t>Step #2 cont.</a:t>
            </a:r>
          </a:p>
          <a:p>
            <a:pPr marL="457200" indent="-457200" defTabSz="967710" hangingPunct="0">
              <a:spcAft>
                <a:spcPts val="1492"/>
              </a:spcAft>
              <a:buFont typeface="+mj-lt"/>
              <a:buAutoNum type="arabicPeriod" startAt="8"/>
              <a:defRPr sz="1800" b="0" i="0" u="none" strike="noStrike" kern="0" cap="none" spc="0" baseline="0">
                <a:solidFill>
                  <a:srgbClr val="000000"/>
                </a:solidFill>
                <a:uFillTx/>
              </a:defRPr>
            </a:pPr>
            <a:r>
              <a:rPr lang="en-US" sz="2400" dirty="0">
                <a:latin typeface="Arial" pitchFamily="18"/>
                <a:ea typeface="Arial Unicode MS" pitchFamily="2"/>
                <a:cs typeface="Tahoma" pitchFamily="2"/>
              </a:rPr>
              <a:t>Click on the next box, Call ID, to allow you to modify it and enter the Talk Group ID for “</a:t>
            </a:r>
            <a:r>
              <a:rPr lang="en-US" sz="2400" dirty="0" smtClean="0">
                <a:latin typeface="Arial" pitchFamily="18"/>
                <a:ea typeface="Arial Unicode MS" pitchFamily="2"/>
                <a:cs typeface="Tahoma" pitchFamily="2"/>
              </a:rPr>
              <a:t>ARES2”  </a:t>
            </a:r>
            <a:r>
              <a:rPr lang="en-US" sz="2400" dirty="0">
                <a:latin typeface="Arial" pitchFamily="18"/>
                <a:ea typeface="Arial Unicode MS" pitchFamily="2"/>
                <a:cs typeface="Tahoma" pitchFamily="2"/>
              </a:rPr>
              <a:t>(</a:t>
            </a:r>
            <a:r>
              <a:rPr lang="en-US" sz="2400" dirty="0" smtClean="0">
                <a:latin typeface="Arial" pitchFamily="18"/>
                <a:ea typeface="Arial Unicode MS" pitchFamily="2"/>
                <a:cs typeface="Tahoma" pitchFamily="2"/>
              </a:rPr>
              <a:t>12345678)</a:t>
            </a:r>
            <a:endParaRPr lang="en-US" sz="2400" dirty="0">
              <a:latin typeface="Arial" pitchFamily="18"/>
              <a:ea typeface="Arial Unicode MS" pitchFamily="2"/>
              <a:cs typeface="Tahoma" pitchFamily="2"/>
            </a:endParaRPr>
          </a:p>
          <a:p>
            <a:pPr marL="457200" indent="-457200" defTabSz="967710" hangingPunct="0">
              <a:spcAft>
                <a:spcPts val="1492"/>
              </a:spcAft>
              <a:buFont typeface="+mj-lt"/>
              <a:buAutoNum type="arabicPeriod" startAt="8"/>
              <a:defRPr sz="1800" b="0" i="0" u="none" strike="noStrike" kern="0" cap="none" spc="0" baseline="0">
                <a:solidFill>
                  <a:srgbClr val="000000"/>
                </a:solidFill>
                <a:uFillTx/>
              </a:defRPr>
            </a:pPr>
            <a:r>
              <a:rPr lang="en-US" sz="2400" dirty="0" smtClean="0">
                <a:latin typeface="Arial" pitchFamily="18"/>
                <a:ea typeface="Arial Unicode MS" pitchFamily="2"/>
                <a:cs typeface="Tahoma" pitchFamily="2"/>
              </a:rPr>
              <a:t>Close the window to exit and save the changes. </a:t>
            </a:r>
            <a:endParaRPr lang="en-US" sz="2400" dirty="0">
              <a:latin typeface="Arial" pitchFamily="18"/>
              <a:ea typeface="Arial Unicode MS" pitchFamily="2"/>
              <a:cs typeface="Tahoma" pitchFamily="2"/>
            </a:endParaRPr>
          </a:p>
          <a:p>
            <a:pPr marL="457200" indent="-457200" defTabSz="967710" hangingPunct="0">
              <a:spcAft>
                <a:spcPts val="1492"/>
              </a:spcAft>
              <a:buFont typeface="+mj-lt"/>
              <a:buAutoNum type="arabicPeriod" startAt="8"/>
              <a:defRPr sz="1800" b="0" i="0" u="none" strike="noStrike" kern="0" cap="none" spc="0" baseline="0">
                <a:solidFill>
                  <a:srgbClr val="000000"/>
                </a:solidFill>
                <a:uFillTx/>
              </a:defRPr>
            </a:pPr>
            <a:endParaRPr lang="en-US" sz="2400" dirty="0">
              <a:latin typeface="Arial" pitchFamily="18"/>
              <a:ea typeface="Arial Unicode MS" pitchFamily="2"/>
              <a:cs typeface="Tahoma" pitchFamily="2"/>
            </a:endParaRPr>
          </a:p>
          <a:p>
            <a:pPr marL="457200" indent="-457200" defTabSz="967710" hangingPunct="0">
              <a:spcAft>
                <a:spcPts val="1492"/>
              </a:spcAft>
              <a:buFont typeface="+mj-lt"/>
              <a:buAutoNum type="arabicPeriod" startAt="8"/>
              <a:defRPr sz="1800" b="0" i="0" u="none" strike="noStrike" kern="0" cap="none" spc="0" baseline="0">
                <a:solidFill>
                  <a:srgbClr val="000000"/>
                </a:solidFill>
                <a:uFillTx/>
              </a:defRPr>
            </a:pPr>
            <a:endParaRPr lang="en-US" sz="2400" dirty="0">
              <a:latin typeface="Arial" pitchFamily="18"/>
              <a:ea typeface="Arial Unicode MS" pitchFamily="2"/>
              <a:cs typeface="Tahoma" pitchFamily="2"/>
            </a:endParaRPr>
          </a:p>
          <a:p>
            <a:pPr marL="457200" indent="-457200" defTabSz="967710" hangingPunct="0">
              <a:spcAft>
                <a:spcPts val="1492"/>
              </a:spcAft>
              <a:buFont typeface="+mj-lt"/>
              <a:buAutoNum type="arabicPeriod" startAt="8"/>
              <a:defRPr sz="1800" b="0" i="0" u="none" strike="noStrike" kern="0" cap="none" spc="0" baseline="0">
                <a:solidFill>
                  <a:srgbClr val="000000"/>
                </a:solidFill>
                <a:uFillTx/>
              </a:defRPr>
            </a:pPr>
            <a:endParaRPr lang="en-US" sz="2400" dirty="0" smtClean="0">
              <a:latin typeface="Arial" pitchFamily="18"/>
              <a:ea typeface="Arial Unicode MS" pitchFamily="2"/>
              <a:cs typeface="Tahoma" pitchFamily="2"/>
            </a:endParaRPr>
          </a:p>
          <a:p>
            <a:pPr marL="457200" indent="-457200" defTabSz="967710" hangingPunct="0">
              <a:spcAft>
                <a:spcPts val="1492"/>
              </a:spcAft>
              <a:buFont typeface="+mj-lt"/>
              <a:buAutoNum type="arabicPeriod" startAt="8"/>
              <a:defRPr sz="1800" b="0" i="0" u="none" strike="noStrike" kern="0" cap="none" spc="0" baseline="0">
                <a:solidFill>
                  <a:srgbClr val="000000"/>
                </a:solidFill>
                <a:uFillTx/>
              </a:defRPr>
            </a:pPr>
            <a:endParaRPr lang="en-US" sz="2400" dirty="0" smtClean="0">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400" dirty="0">
              <a:latin typeface="Arial" pitchFamily="18"/>
              <a:ea typeface="Arial Unicode MS" pitchFamily="2"/>
              <a:cs typeface="Tahoma" pitchFamily="2"/>
            </a:endParaRPr>
          </a:p>
        </p:txBody>
      </p:sp>
    </p:spTree>
    <p:extLst>
      <p:ext uri="{BB962C8B-B14F-4D97-AF65-F5344CB8AC3E}">
        <p14:creationId xmlns:p14="http://schemas.microsoft.com/office/powerpoint/2010/main" val="241273955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Programming Lab</a:t>
            </a:r>
            <a:endParaRPr lang="en-US" dirty="0"/>
          </a:p>
        </p:txBody>
      </p:sp>
      <p:sp>
        <p:nvSpPr>
          <p:cNvPr id="3" name="Content Placeholder 2"/>
          <p:cNvSpPr>
            <a:spLocks noGrp="1"/>
          </p:cNvSpPr>
          <p:nvPr>
            <p:ph idx="1"/>
          </p:nvPr>
        </p:nvSpPr>
        <p:spPr>
          <a:xfrm>
            <a:off x="677334" y="1358900"/>
            <a:ext cx="8596668" cy="5359400"/>
          </a:xfrm>
        </p:spPr>
        <p:txBody>
          <a:bodyPr>
            <a:noAutofit/>
          </a:bodyPr>
          <a:lstStyle/>
          <a:p>
            <a:pPr marL="0" indent="0">
              <a:buNone/>
            </a:pPr>
            <a:r>
              <a:rPr lang="en-US" sz="2400" dirty="0" smtClean="0"/>
              <a:t>Step #3</a:t>
            </a:r>
          </a:p>
          <a:p>
            <a:pPr marL="0" indent="0" defTabSz="967710" hangingPunct="0">
              <a:spcAft>
                <a:spcPts val="1492"/>
              </a:spcAft>
              <a:buNone/>
              <a:defRPr sz="1800" b="0" i="0" u="none" strike="noStrike" kern="0" cap="none" spc="0" baseline="0">
                <a:solidFill>
                  <a:srgbClr val="000000"/>
                </a:solidFill>
                <a:uFillTx/>
              </a:defRPr>
            </a:pPr>
            <a:r>
              <a:rPr lang="en-US" sz="2400" dirty="0">
                <a:latin typeface="Arial" pitchFamily="18"/>
                <a:ea typeface="Arial Unicode MS" pitchFamily="2"/>
                <a:cs typeface="Tahoma" pitchFamily="2"/>
              </a:rPr>
              <a:t>You must build a </a:t>
            </a:r>
            <a:r>
              <a:rPr lang="en-US" sz="2400" dirty="0" smtClean="0">
                <a:solidFill>
                  <a:srgbClr val="C00000"/>
                </a:solidFill>
                <a:latin typeface="Arial" pitchFamily="18"/>
                <a:ea typeface="Arial Unicode MS" pitchFamily="2"/>
                <a:cs typeface="Tahoma" pitchFamily="2"/>
              </a:rPr>
              <a:t>Channel</a:t>
            </a:r>
            <a:r>
              <a:rPr lang="en-US" sz="2400" dirty="0" smtClean="0">
                <a:latin typeface="Arial" pitchFamily="18"/>
                <a:ea typeface="Arial Unicode MS" pitchFamily="2"/>
                <a:cs typeface="Tahoma" pitchFamily="2"/>
              </a:rPr>
              <a:t> </a:t>
            </a:r>
            <a:r>
              <a:rPr lang="en-US" sz="2400" dirty="0">
                <a:latin typeface="Arial" pitchFamily="18"/>
                <a:ea typeface="Arial Unicode MS" pitchFamily="2"/>
                <a:cs typeface="Tahoma" pitchFamily="2"/>
              </a:rPr>
              <a:t>list of repeaters, or simplex frequencies you are going to use including its </a:t>
            </a:r>
            <a:r>
              <a:rPr lang="en-US" sz="2400" dirty="0" smtClean="0">
                <a:latin typeface="Arial" pitchFamily="18"/>
                <a:ea typeface="Arial Unicode MS" pitchFamily="2"/>
                <a:cs typeface="Tahoma" pitchFamily="2"/>
              </a:rPr>
              <a:t>Transmit </a:t>
            </a:r>
            <a:r>
              <a:rPr lang="en-US" sz="2400" dirty="0">
                <a:latin typeface="Arial" pitchFamily="18"/>
                <a:ea typeface="Arial Unicode MS" pitchFamily="2"/>
                <a:cs typeface="Tahoma" pitchFamily="2"/>
              </a:rPr>
              <a:t>and </a:t>
            </a:r>
            <a:r>
              <a:rPr lang="en-US" sz="2400" dirty="0" smtClean="0">
                <a:latin typeface="Arial" pitchFamily="18"/>
                <a:ea typeface="Arial Unicode MS" pitchFamily="2"/>
                <a:cs typeface="Tahoma" pitchFamily="2"/>
              </a:rPr>
              <a:t>Receive </a:t>
            </a:r>
            <a:r>
              <a:rPr lang="en-US" sz="2400" dirty="0">
                <a:latin typeface="Arial" pitchFamily="18"/>
                <a:ea typeface="Arial Unicode MS" pitchFamily="2"/>
                <a:cs typeface="Tahoma" pitchFamily="2"/>
              </a:rPr>
              <a:t>frequency, Color Code, Time Slot, and Contact</a:t>
            </a:r>
            <a:r>
              <a:rPr lang="en-US" sz="2400" dirty="0" smtClean="0">
                <a:latin typeface="Arial" pitchFamily="18"/>
                <a:ea typeface="Arial Unicode MS" pitchFamily="2"/>
                <a:cs typeface="Tahoma" pitchFamily="2"/>
              </a:rPr>
              <a:t>.</a:t>
            </a:r>
          </a:p>
          <a:p>
            <a:pPr marL="0" indent="0" defTabSz="967710" hangingPunct="0">
              <a:spcAft>
                <a:spcPts val="1492"/>
              </a:spcAft>
              <a:buNone/>
              <a:defRPr sz="1800" b="0" i="0" u="none" strike="noStrike" kern="0" cap="none" spc="0" baseline="0">
                <a:solidFill>
                  <a:srgbClr val="000000"/>
                </a:solidFill>
                <a:uFillTx/>
              </a:defRPr>
            </a:pPr>
            <a:r>
              <a:rPr lang="en-US" sz="2400" dirty="0" smtClean="0">
                <a:latin typeface="Arial" pitchFamily="18"/>
                <a:ea typeface="Arial Unicode MS" pitchFamily="2"/>
                <a:cs typeface="Tahoma" pitchFamily="2"/>
              </a:rPr>
              <a:t>In the </a:t>
            </a:r>
            <a:r>
              <a:rPr lang="en-US" sz="2400" dirty="0" smtClean="0">
                <a:solidFill>
                  <a:schemeClr val="accent1">
                    <a:lumMod val="75000"/>
                  </a:schemeClr>
                </a:solidFill>
                <a:latin typeface="Arial" pitchFamily="18"/>
                <a:ea typeface="Arial Unicode MS" pitchFamily="2"/>
                <a:cs typeface="Tahoma" pitchFamily="2"/>
              </a:rPr>
              <a:t>Channels Information</a:t>
            </a:r>
            <a:r>
              <a:rPr lang="en-US" sz="2400" dirty="0" smtClean="0">
                <a:latin typeface="Arial" pitchFamily="18"/>
                <a:ea typeface="Arial Unicode MS" pitchFamily="2"/>
                <a:cs typeface="Tahoma" pitchFamily="2"/>
              </a:rPr>
              <a:t> section:</a:t>
            </a:r>
            <a:endParaRPr lang="en-US" sz="2400" dirty="0">
              <a:latin typeface="Arial" pitchFamily="18"/>
              <a:ea typeface="Arial Unicode MS" pitchFamily="2"/>
              <a:cs typeface="Tahoma" pitchFamily="2"/>
            </a:endParaRPr>
          </a:p>
          <a:p>
            <a:pPr marL="514350" indent="-514350" defTabSz="967710" hangingPunct="0">
              <a:spcAft>
                <a:spcPts val="1492"/>
              </a:spcAft>
              <a:buFont typeface="+mj-lt"/>
              <a:buAutoNum type="arabicPeriod"/>
              <a:defRPr sz="1800" b="0" i="0" u="none" strike="noStrike" kern="0" cap="none" spc="0" baseline="0">
                <a:solidFill>
                  <a:srgbClr val="000000"/>
                </a:solidFill>
                <a:uFillTx/>
              </a:defRPr>
            </a:pPr>
            <a:r>
              <a:rPr lang="en-US" sz="2400" dirty="0" smtClean="0">
                <a:latin typeface="Arial" pitchFamily="18"/>
                <a:ea typeface="Arial Unicode MS" pitchFamily="2"/>
                <a:cs typeface="Tahoma" pitchFamily="2"/>
              </a:rPr>
              <a:t>Add a new channel, either right click on </a:t>
            </a:r>
            <a:r>
              <a:rPr lang="en-US" sz="2400" dirty="0" smtClean="0">
                <a:solidFill>
                  <a:schemeClr val="accent1">
                    <a:lumMod val="75000"/>
                  </a:schemeClr>
                </a:solidFill>
                <a:latin typeface="Arial" pitchFamily="18"/>
                <a:ea typeface="Arial Unicode MS" pitchFamily="2"/>
                <a:cs typeface="Tahoma" pitchFamily="2"/>
              </a:rPr>
              <a:t>Channels Information</a:t>
            </a:r>
            <a:r>
              <a:rPr lang="en-US" sz="2400" dirty="0" smtClean="0">
                <a:latin typeface="Arial" pitchFamily="18"/>
                <a:ea typeface="Arial Unicode MS" pitchFamily="2"/>
                <a:cs typeface="Tahoma" pitchFamily="2"/>
              </a:rPr>
              <a:t> and select Add or open an existing channel </a:t>
            </a:r>
            <a:r>
              <a:rPr lang="en-US" sz="2400" dirty="0">
                <a:latin typeface="Arial" pitchFamily="18"/>
                <a:ea typeface="Arial Unicode MS" pitchFamily="2"/>
                <a:cs typeface="Tahoma" pitchFamily="2"/>
              </a:rPr>
              <a:t>(from the menu use Edit –&gt; Channel Information) and </a:t>
            </a:r>
            <a:r>
              <a:rPr lang="en-US" sz="2400" dirty="0" smtClean="0">
                <a:latin typeface="Arial" pitchFamily="18"/>
                <a:ea typeface="Arial Unicode MS" pitchFamily="2"/>
                <a:cs typeface="Tahoma" pitchFamily="2"/>
              </a:rPr>
              <a:t>click on the “Add” button. You will create a new Channel called “Channel 1” in the channel list.</a:t>
            </a:r>
          </a:p>
          <a:p>
            <a:pPr marL="514350" indent="-514350" defTabSz="967710" hangingPunct="0">
              <a:spcAft>
                <a:spcPts val="1492"/>
              </a:spcAft>
              <a:buFont typeface="+mj-lt"/>
              <a:buAutoNum type="arabicPeriod"/>
              <a:defRPr sz="1800" b="0" i="0" u="none" strike="noStrike" kern="0" cap="none" spc="0" baseline="0">
                <a:solidFill>
                  <a:srgbClr val="000000"/>
                </a:solidFill>
                <a:uFillTx/>
              </a:defRPr>
            </a:pPr>
            <a:r>
              <a:rPr lang="en-US" sz="2400" dirty="0" smtClean="0">
                <a:latin typeface="Arial" pitchFamily="18"/>
                <a:ea typeface="Arial Unicode MS" pitchFamily="2"/>
                <a:cs typeface="Tahoma" pitchFamily="2"/>
              </a:rPr>
              <a:t>At the bottom of the channel list you will find the newly created channel called “Channel1”.</a:t>
            </a:r>
          </a:p>
        </p:txBody>
      </p:sp>
    </p:spTree>
    <p:extLst>
      <p:ext uri="{BB962C8B-B14F-4D97-AF65-F5344CB8AC3E}">
        <p14:creationId xmlns:p14="http://schemas.microsoft.com/office/powerpoint/2010/main" val="115506151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Programming Lab</a:t>
            </a:r>
            <a:endParaRPr lang="en-US" dirty="0"/>
          </a:p>
        </p:txBody>
      </p:sp>
      <p:sp>
        <p:nvSpPr>
          <p:cNvPr id="3" name="Content Placeholder 2"/>
          <p:cNvSpPr>
            <a:spLocks noGrp="1"/>
          </p:cNvSpPr>
          <p:nvPr>
            <p:ph idx="1"/>
          </p:nvPr>
        </p:nvSpPr>
        <p:spPr>
          <a:xfrm>
            <a:off x="677334" y="1498600"/>
            <a:ext cx="8596668" cy="5359400"/>
          </a:xfrm>
        </p:spPr>
        <p:txBody>
          <a:bodyPr>
            <a:normAutofit/>
          </a:bodyPr>
          <a:lstStyle/>
          <a:p>
            <a:pPr marL="0" indent="0">
              <a:buNone/>
            </a:pPr>
            <a:r>
              <a:rPr lang="en-US" sz="2400" dirty="0" smtClean="0"/>
              <a:t>Step #3 cont.</a:t>
            </a:r>
          </a:p>
          <a:p>
            <a:pPr marL="514350" indent="-514350">
              <a:buFont typeface="+mj-lt"/>
              <a:buAutoNum type="arabicPeriod" startAt="3"/>
            </a:pPr>
            <a:r>
              <a:rPr lang="en-US" sz="2400" dirty="0" smtClean="0"/>
              <a:t>Click “Add” again to add an additional channel. The newly created channel will be created at the end of the list under Channel1 and will be called “Channel2”</a:t>
            </a:r>
          </a:p>
          <a:p>
            <a:pPr marL="514350" indent="-514350">
              <a:buFont typeface="+mj-lt"/>
              <a:buAutoNum type="arabicPeriod" startAt="3"/>
            </a:pPr>
            <a:r>
              <a:rPr lang="en-US" sz="2400" dirty="0" smtClean="0"/>
              <a:t>Click on “Channel1” to open its configuration window.</a:t>
            </a:r>
          </a:p>
          <a:p>
            <a:pPr marL="514350" indent="-514350">
              <a:buFont typeface="+mj-lt"/>
              <a:buAutoNum type="arabicPeriod" startAt="3"/>
            </a:pPr>
            <a:r>
              <a:rPr lang="en-US" sz="2400" dirty="0" smtClean="0"/>
              <a:t>Change the </a:t>
            </a:r>
            <a:r>
              <a:rPr lang="en-US" sz="2400" dirty="0" smtClean="0">
                <a:solidFill>
                  <a:schemeClr val="accent1">
                    <a:lumMod val="75000"/>
                  </a:schemeClr>
                </a:solidFill>
              </a:rPr>
              <a:t>Channel Name</a:t>
            </a:r>
            <a:r>
              <a:rPr lang="en-US" sz="2400" dirty="0" smtClean="0"/>
              <a:t> to ARES1</a:t>
            </a:r>
          </a:p>
          <a:p>
            <a:pPr marL="514350" indent="-514350">
              <a:buFont typeface="+mj-lt"/>
              <a:buAutoNum type="arabicPeriod" startAt="3"/>
            </a:pPr>
            <a:r>
              <a:rPr lang="en-US" sz="2400" dirty="0" smtClean="0"/>
              <a:t>Set the </a:t>
            </a:r>
            <a:r>
              <a:rPr lang="en-US" sz="2400" dirty="0" smtClean="0">
                <a:solidFill>
                  <a:schemeClr val="accent1">
                    <a:lumMod val="75000"/>
                  </a:schemeClr>
                </a:solidFill>
              </a:rPr>
              <a:t>RX and TX Frequencies</a:t>
            </a:r>
            <a:r>
              <a:rPr lang="en-US" sz="2400" dirty="0" smtClean="0"/>
              <a:t> (</a:t>
            </a:r>
            <a:r>
              <a:rPr lang="en-US" sz="2400" dirty="0" smtClean="0"/>
              <a:t>446.500</a:t>
            </a:r>
            <a:r>
              <a:rPr lang="en-US" sz="2400" dirty="0" smtClean="0"/>
              <a:t>), we are using simplex for this demonstration.</a:t>
            </a:r>
          </a:p>
          <a:p>
            <a:pPr marL="514350" indent="-514350">
              <a:buFont typeface="+mj-lt"/>
              <a:buAutoNum type="arabicPeriod" startAt="3"/>
            </a:pPr>
            <a:r>
              <a:rPr lang="en-US" sz="2400" dirty="0">
                <a:latin typeface="Arial" pitchFamily="18"/>
                <a:ea typeface="Arial Unicode MS" pitchFamily="2"/>
                <a:cs typeface="Tahoma" pitchFamily="2"/>
              </a:rPr>
              <a:t>Set the </a:t>
            </a:r>
            <a:r>
              <a:rPr lang="en-US" sz="2400" dirty="0">
                <a:solidFill>
                  <a:schemeClr val="accent1">
                    <a:lumMod val="75000"/>
                  </a:schemeClr>
                </a:solidFill>
                <a:latin typeface="Arial" pitchFamily="18"/>
                <a:ea typeface="Arial Unicode MS" pitchFamily="2"/>
                <a:cs typeface="Tahoma" pitchFamily="2"/>
              </a:rPr>
              <a:t>Admit Criteria</a:t>
            </a:r>
            <a:r>
              <a:rPr lang="en-US" sz="2400" dirty="0">
                <a:latin typeface="Arial" pitchFamily="18"/>
                <a:ea typeface="Arial Unicode MS" pitchFamily="2"/>
                <a:cs typeface="Tahoma" pitchFamily="2"/>
              </a:rPr>
              <a:t> to “Always” (*NOTE: this is ONLY because we are setting up for simplex, NEVER set the Admit Criteria to “Always” for repeater use).</a:t>
            </a:r>
          </a:p>
          <a:p>
            <a:pPr marL="514350" indent="-514350">
              <a:buFont typeface="+mj-lt"/>
              <a:buAutoNum type="arabicPeriod" startAt="3"/>
            </a:pPr>
            <a:endParaRPr lang="en-US" sz="2400" dirty="0" smtClean="0"/>
          </a:p>
          <a:p>
            <a:pPr marL="514350" indent="-514350">
              <a:buFont typeface="+mj-lt"/>
              <a:buAutoNum type="arabicPeriod" startAt="3"/>
            </a:pPr>
            <a:endParaRPr lang="en-US" sz="2800" dirty="0">
              <a:latin typeface="Arial" pitchFamily="18"/>
              <a:ea typeface="Arial Unicode MS" pitchFamily="2"/>
              <a:cs typeface="Tahoma" pitchFamily="2"/>
            </a:endParaRPr>
          </a:p>
        </p:txBody>
      </p:sp>
    </p:spTree>
    <p:extLst>
      <p:ext uri="{BB962C8B-B14F-4D97-AF65-F5344CB8AC3E}">
        <p14:creationId xmlns:p14="http://schemas.microsoft.com/office/powerpoint/2010/main" val="241640241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Programming Lab</a:t>
            </a:r>
            <a:endParaRPr lang="en-US" dirty="0"/>
          </a:p>
        </p:txBody>
      </p:sp>
      <p:sp>
        <p:nvSpPr>
          <p:cNvPr id="3" name="Content Placeholder 2"/>
          <p:cNvSpPr>
            <a:spLocks noGrp="1"/>
          </p:cNvSpPr>
          <p:nvPr>
            <p:ph idx="1"/>
          </p:nvPr>
        </p:nvSpPr>
        <p:spPr>
          <a:xfrm>
            <a:off x="677334" y="1498600"/>
            <a:ext cx="8596668" cy="5359400"/>
          </a:xfrm>
        </p:spPr>
        <p:txBody>
          <a:bodyPr>
            <a:normAutofit/>
          </a:bodyPr>
          <a:lstStyle/>
          <a:p>
            <a:pPr marL="0" indent="0">
              <a:buNone/>
            </a:pPr>
            <a:r>
              <a:rPr lang="en-US" sz="2400" dirty="0" smtClean="0"/>
              <a:t>Step #3 cont.</a:t>
            </a:r>
          </a:p>
          <a:p>
            <a:pPr marL="514350" indent="-514350" defTabSz="967710" hangingPunct="0">
              <a:spcAft>
                <a:spcPts val="1492"/>
              </a:spcAft>
              <a:buFont typeface="+mj-lt"/>
              <a:buAutoNum type="arabicPeriod" startAt="8"/>
              <a:defRPr sz="1800" b="0" i="0" u="none" strike="noStrike" kern="0" cap="none" spc="0" baseline="0">
                <a:solidFill>
                  <a:srgbClr val="000000"/>
                </a:solidFill>
                <a:uFillTx/>
              </a:defRPr>
            </a:pPr>
            <a:r>
              <a:rPr lang="en-US" sz="2400" dirty="0" smtClean="0">
                <a:latin typeface="Arial" pitchFamily="18"/>
                <a:ea typeface="Arial Unicode MS" pitchFamily="2"/>
                <a:cs typeface="Tahoma" pitchFamily="2"/>
              </a:rPr>
              <a:t>Set the </a:t>
            </a:r>
            <a:r>
              <a:rPr lang="en-US" sz="2400" dirty="0" smtClean="0">
                <a:solidFill>
                  <a:schemeClr val="accent1">
                    <a:lumMod val="75000"/>
                  </a:schemeClr>
                </a:solidFill>
                <a:latin typeface="Arial" pitchFamily="18"/>
                <a:ea typeface="Arial Unicode MS" pitchFamily="2"/>
                <a:cs typeface="Tahoma" pitchFamily="2"/>
              </a:rPr>
              <a:t>Contact Name </a:t>
            </a:r>
            <a:r>
              <a:rPr lang="en-US" sz="2400" dirty="0" smtClean="0">
                <a:latin typeface="Arial" pitchFamily="18"/>
                <a:ea typeface="Arial Unicode MS" pitchFamily="2"/>
                <a:cs typeface="Tahoma" pitchFamily="2"/>
              </a:rPr>
              <a:t>to the first new contact that we just created. ARES1</a:t>
            </a:r>
          </a:p>
          <a:p>
            <a:pPr marL="514350" indent="-514350" defTabSz="967710" hangingPunct="0">
              <a:spcAft>
                <a:spcPts val="1492"/>
              </a:spcAft>
              <a:buFont typeface="+mj-lt"/>
              <a:buAutoNum type="arabicPeriod" startAt="8"/>
              <a:defRPr sz="1800" b="0" i="0" u="none" strike="noStrike" kern="0" cap="none" spc="0" baseline="0">
                <a:solidFill>
                  <a:srgbClr val="000000"/>
                </a:solidFill>
                <a:uFillTx/>
              </a:defRPr>
            </a:pPr>
            <a:r>
              <a:rPr lang="en-US" sz="2400" dirty="0" smtClean="0">
                <a:latin typeface="Arial" pitchFamily="18"/>
                <a:ea typeface="Arial Unicode MS" pitchFamily="2"/>
                <a:cs typeface="Tahoma" pitchFamily="2"/>
              </a:rPr>
              <a:t>Set the </a:t>
            </a:r>
            <a:r>
              <a:rPr lang="en-US" sz="2400" dirty="0" smtClean="0">
                <a:solidFill>
                  <a:schemeClr val="accent1">
                    <a:lumMod val="75000"/>
                  </a:schemeClr>
                </a:solidFill>
                <a:latin typeface="Arial" pitchFamily="18"/>
                <a:ea typeface="Arial Unicode MS" pitchFamily="2"/>
                <a:cs typeface="Tahoma" pitchFamily="2"/>
              </a:rPr>
              <a:t>Color Code </a:t>
            </a:r>
            <a:r>
              <a:rPr lang="en-US" sz="2400" dirty="0" smtClean="0">
                <a:latin typeface="Arial" pitchFamily="18"/>
                <a:ea typeface="Arial Unicode MS" pitchFamily="2"/>
                <a:cs typeface="Tahoma" pitchFamily="2"/>
              </a:rPr>
              <a:t>to 1</a:t>
            </a:r>
          </a:p>
          <a:p>
            <a:pPr marL="514350" indent="-514350" defTabSz="967710" hangingPunct="0">
              <a:spcAft>
                <a:spcPts val="1492"/>
              </a:spcAft>
              <a:buFont typeface="+mj-lt"/>
              <a:buAutoNum type="arabicPeriod" startAt="8"/>
              <a:defRPr sz="1800" b="0" i="0" u="none" strike="noStrike" kern="0" cap="none" spc="0" baseline="0">
                <a:solidFill>
                  <a:srgbClr val="000000"/>
                </a:solidFill>
                <a:uFillTx/>
              </a:defRPr>
            </a:pPr>
            <a:r>
              <a:rPr lang="en-US" sz="2400" dirty="0" smtClean="0">
                <a:latin typeface="Arial" pitchFamily="18"/>
                <a:ea typeface="Arial Unicode MS" pitchFamily="2"/>
                <a:cs typeface="Tahoma" pitchFamily="2"/>
              </a:rPr>
              <a:t>Set the </a:t>
            </a:r>
            <a:r>
              <a:rPr lang="en-US" sz="2400" dirty="0" smtClean="0">
                <a:solidFill>
                  <a:schemeClr val="accent1">
                    <a:lumMod val="75000"/>
                  </a:schemeClr>
                </a:solidFill>
                <a:latin typeface="Arial" pitchFamily="18"/>
                <a:ea typeface="Arial Unicode MS" pitchFamily="2"/>
                <a:cs typeface="Tahoma" pitchFamily="2"/>
              </a:rPr>
              <a:t>Repeater Slot</a:t>
            </a:r>
            <a:r>
              <a:rPr lang="en-US" sz="2400" dirty="0" smtClean="0">
                <a:latin typeface="Arial" pitchFamily="18"/>
                <a:ea typeface="Arial Unicode MS" pitchFamily="2"/>
                <a:cs typeface="Tahoma" pitchFamily="2"/>
              </a:rPr>
              <a:t> to 1</a:t>
            </a:r>
          </a:p>
          <a:p>
            <a:pPr marL="514350" indent="-514350" defTabSz="967710" hangingPunct="0">
              <a:spcAft>
                <a:spcPts val="1492"/>
              </a:spcAft>
              <a:buFont typeface="+mj-lt"/>
              <a:buAutoNum type="arabicPeriod" startAt="8"/>
              <a:defRPr sz="1800" b="0" i="0" u="none" strike="noStrike" kern="0" cap="none" spc="0" baseline="0">
                <a:solidFill>
                  <a:srgbClr val="000000"/>
                </a:solidFill>
                <a:uFillTx/>
              </a:defRPr>
            </a:pPr>
            <a:r>
              <a:rPr lang="en-US" sz="2400" dirty="0" smtClean="0">
                <a:latin typeface="Arial" pitchFamily="18"/>
                <a:ea typeface="Arial Unicode MS" pitchFamily="2"/>
                <a:cs typeface="Tahoma" pitchFamily="2"/>
              </a:rPr>
              <a:t>Close the window to exit and save your changes.</a:t>
            </a:r>
          </a:p>
          <a:p>
            <a:pPr marL="0" indent="0" defTabSz="967710" hangingPunct="0">
              <a:spcAft>
                <a:spcPts val="1492"/>
              </a:spcAft>
              <a:buNone/>
              <a:defRPr sz="1800" b="0" i="0" u="none" strike="noStrike" kern="0" cap="none" spc="0" baseline="0">
                <a:solidFill>
                  <a:srgbClr val="000000"/>
                </a:solidFill>
                <a:uFillTx/>
              </a:defRPr>
            </a:pPr>
            <a:r>
              <a:rPr lang="en-US" sz="2400" dirty="0">
                <a:latin typeface="Arial" pitchFamily="18"/>
                <a:ea typeface="Arial Unicode MS" pitchFamily="2"/>
                <a:cs typeface="Tahoma" pitchFamily="2"/>
              </a:rPr>
              <a:t>Repeat the steps in Step #3 for “Channel2” but this time set the </a:t>
            </a:r>
            <a:r>
              <a:rPr lang="en-US" sz="2400" dirty="0">
                <a:solidFill>
                  <a:schemeClr val="accent1">
                    <a:lumMod val="75000"/>
                  </a:schemeClr>
                </a:solidFill>
                <a:latin typeface="Arial" pitchFamily="18"/>
                <a:ea typeface="Arial Unicode MS" pitchFamily="2"/>
                <a:cs typeface="Tahoma" pitchFamily="2"/>
              </a:rPr>
              <a:t>Channel Name</a:t>
            </a:r>
            <a:r>
              <a:rPr lang="en-US" sz="2400" dirty="0">
                <a:latin typeface="Arial" pitchFamily="18"/>
                <a:ea typeface="Arial Unicode MS" pitchFamily="2"/>
                <a:cs typeface="Tahoma" pitchFamily="2"/>
              </a:rPr>
              <a:t> to ARES2 and the </a:t>
            </a:r>
            <a:r>
              <a:rPr lang="en-US" sz="2400" dirty="0">
                <a:solidFill>
                  <a:schemeClr val="accent1">
                    <a:lumMod val="75000"/>
                  </a:schemeClr>
                </a:solidFill>
                <a:latin typeface="Arial" pitchFamily="18"/>
                <a:ea typeface="Arial Unicode MS" pitchFamily="2"/>
                <a:cs typeface="Tahoma" pitchFamily="2"/>
              </a:rPr>
              <a:t>Contact Name </a:t>
            </a:r>
            <a:r>
              <a:rPr lang="en-US" sz="2400" dirty="0">
                <a:latin typeface="Arial" pitchFamily="18"/>
                <a:ea typeface="Arial Unicode MS" pitchFamily="2"/>
                <a:cs typeface="Tahoma" pitchFamily="2"/>
              </a:rPr>
              <a:t>to the second new contact that we just created. ARES2</a:t>
            </a:r>
          </a:p>
          <a:p>
            <a:pPr marL="0" indent="0" defTabSz="967710" hangingPunct="0">
              <a:spcAft>
                <a:spcPts val="1492"/>
              </a:spcAft>
              <a:buNone/>
              <a:defRPr sz="1800" b="0" i="0" u="none" strike="noStrike" kern="0" cap="none" spc="0" baseline="0">
                <a:solidFill>
                  <a:srgbClr val="000000"/>
                </a:solidFill>
                <a:uFillTx/>
              </a:defRPr>
            </a:pPr>
            <a:endParaRPr lang="en-US" sz="2800" dirty="0" smtClean="0">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800" dirty="0">
              <a:latin typeface="Arial" pitchFamily="18"/>
              <a:ea typeface="Arial Unicode MS" pitchFamily="2"/>
              <a:cs typeface="Tahoma" pitchFamily="2"/>
            </a:endParaRPr>
          </a:p>
        </p:txBody>
      </p:sp>
    </p:spTree>
    <p:extLst>
      <p:ext uri="{BB962C8B-B14F-4D97-AF65-F5344CB8AC3E}">
        <p14:creationId xmlns:p14="http://schemas.microsoft.com/office/powerpoint/2010/main" val="28658571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General Setting</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5894613"/>
          </a:xfrm>
        </p:spPr>
        <p:txBody>
          <a:bodyPr>
            <a:normAutofit/>
          </a:bodyPr>
          <a:lstStyle/>
          <a:p>
            <a:r>
              <a:rPr lang="en-US" sz="2400" b="1" dirty="0" smtClean="0">
                <a:solidFill>
                  <a:schemeClr val="accent1">
                    <a:lumMod val="75000"/>
                  </a:schemeClr>
                </a:solidFill>
              </a:rPr>
              <a:t>Radio Name</a:t>
            </a:r>
            <a:r>
              <a:rPr lang="en-US" sz="2400" dirty="0" smtClean="0"/>
              <a:t> </a:t>
            </a:r>
            <a:r>
              <a:rPr lang="en-US" sz="2400" dirty="0" smtClean="0">
                <a:solidFill>
                  <a:schemeClr val="tx1"/>
                </a:solidFill>
              </a:rPr>
              <a:t>– Sets an alias for the radio. On some radios when the radio powers up this alias shows up as the welcome text if the welcome image is not used. The user may enter up to a maximum of 16 characters. Valid characters are </a:t>
            </a:r>
            <a:r>
              <a:rPr lang="en-US" sz="2400" dirty="0" err="1" smtClean="0">
                <a:solidFill>
                  <a:schemeClr val="tx1"/>
                </a:solidFill>
              </a:rPr>
              <a:t>alphanumerics</a:t>
            </a:r>
            <a:r>
              <a:rPr lang="en-US" sz="2400" dirty="0" smtClean="0">
                <a:solidFill>
                  <a:schemeClr val="tx1"/>
                </a:solidFill>
              </a:rPr>
              <a:t>, spaces and special characters. This is a radio-wide feature.</a:t>
            </a:r>
          </a:p>
          <a:p>
            <a:r>
              <a:rPr lang="en-US" sz="2400" b="1" dirty="0" smtClean="0">
                <a:solidFill>
                  <a:schemeClr val="accent1">
                    <a:lumMod val="75000"/>
                  </a:schemeClr>
                </a:solidFill>
              </a:rPr>
              <a:t>Radio ID</a:t>
            </a:r>
            <a:r>
              <a:rPr lang="en-US" sz="2400" dirty="0" smtClean="0"/>
              <a:t> </a:t>
            </a:r>
            <a:r>
              <a:rPr lang="en-US" sz="2400" dirty="0" smtClean="0">
                <a:solidFill>
                  <a:schemeClr val="tx1"/>
                </a:solidFill>
              </a:rPr>
              <a:t>– Sets an individual ID that uniquely identifies the radio. This ID is used by other calling radios when addressing the radio, for instance, when making a private call or sending a text message. This is a radio-wide feature. ID Range: 1 – 16776415. </a:t>
            </a:r>
            <a:r>
              <a:rPr lang="en-US" sz="2400" dirty="0" smtClean="0">
                <a:solidFill>
                  <a:srgbClr val="FF0000"/>
                </a:solidFill>
              </a:rPr>
              <a:t>This is your assigned DMR ID</a:t>
            </a:r>
            <a:r>
              <a:rPr lang="en-US" sz="2400" dirty="0" smtClean="0"/>
              <a:t>.</a:t>
            </a:r>
          </a:p>
          <a:p>
            <a:endParaRPr lang="en-US" sz="2400" dirty="0" smtClean="0"/>
          </a:p>
        </p:txBody>
      </p:sp>
    </p:spTree>
    <p:extLst>
      <p:ext uri="{BB962C8B-B14F-4D97-AF65-F5344CB8AC3E}">
        <p14:creationId xmlns:p14="http://schemas.microsoft.com/office/powerpoint/2010/main" val="150834579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Programming Lab</a:t>
            </a:r>
            <a:endParaRPr lang="en-US" dirty="0"/>
          </a:p>
        </p:txBody>
      </p:sp>
      <p:sp>
        <p:nvSpPr>
          <p:cNvPr id="3" name="Content Placeholder 2"/>
          <p:cNvSpPr>
            <a:spLocks noGrp="1"/>
          </p:cNvSpPr>
          <p:nvPr>
            <p:ph idx="1"/>
          </p:nvPr>
        </p:nvSpPr>
        <p:spPr>
          <a:xfrm>
            <a:off x="677334" y="1498600"/>
            <a:ext cx="8596668" cy="5232400"/>
          </a:xfrm>
        </p:spPr>
        <p:txBody>
          <a:bodyPr>
            <a:normAutofit lnSpcReduction="10000"/>
          </a:bodyPr>
          <a:lstStyle/>
          <a:p>
            <a:pPr marL="0" indent="0">
              <a:buNone/>
            </a:pPr>
            <a:r>
              <a:rPr lang="en-US" sz="2400" dirty="0" smtClean="0"/>
              <a:t>Step #3 cont.</a:t>
            </a:r>
          </a:p>
          <a:p>
            <a:pPr marL="514350" indent="-514350" defTabSz="967710" hangingPunct="0">
              <a:spcAft>
                <a:spcPts val="1492"/>
              </a:spcAft>
              <a:buFont typeface="+mj-lt"/>
              <a:buAutoNum type="arabicPeriod"/>
              <a:defRPr sz="1800" b="0" i="0" u="none" strike="noStrike" kern="0" cap="none" spc="0" baseline="0">
                <a:solidFill>
                  <a:srgbClr val="000000"/>
                </a:solidFill>
                <a:uFillTx/>
              </a:defRPr>
            </a:pPr>
            <a:r>
              <a:rPr lang="en-US" sz="2400" dirty="0" smtClean="0">
                <a:latin typeface="Arial" pitchFamily="18"/>
                <a:ea typeface="Arial Unicode MS" pitchFamily="2"/>
                <a:cs typeface="Tahoma" pitchFamily="2"/>
              </a:rPr>
              <a:t>Click on “Channel2” to open its configuration window.</a:t>
            </a:r>
            <a:endParaRPr lang="en-US" sz="2400" dirty="0">
              <a:latin typeface="Arial" pitchFamily="18"/>
              <a:ea typeface="Arial Unicode MS" pitchFamily="2"/>
              <a:cs typeface="Tahoma" pitchFamily="2"/>
            </a:endParaRPr>
          </a:p>
          <a:p>
            <a:pPr marL="514350" indent="-514350" defTabSz="967710" hangingPunct="0">
              <a:spcAft>
                <a:spcPts val="1492"/>
              </a:spcAft>
              <a:buFont typeface="+mj-lt"/>
              <a:buAutoNum type="arabicPeriod"/>
              <a:defRPr sz="1800" b="0" i="0" u="none" strike="noStrike" kern="0" cap="none" spc="0" baseline="0">
                <a:solidFill>
                  <a:srgbClr val="000000"/>
                </a:solidFill>
                <a:uFillTx/>
              </a:defRPr>
            </a:pPr>
            <a:r>
              <a:rPr lang="en-US" sz="2400" dirty="0">
                <a:latin typeface="Arial" pitchFamily="18"/>
                <a:ea typeface="Arial Unicode MS" pitchFamily="2"/>
                <a:cs typeface="Tahoma" pitchFamily="2"/>
              </a:rPr>
              <a:t>Change the </a:t>
            </a:r>
            <a:r>
              <a:rPr lang="en-US" sz="2400" dirty="0">
                <a:solidFill>
                  <a:schemeClr val="accent1">
                    <a:lumMod val="75000"/>
                  </a:schemeClr>
                </a:solidFill>
                <a:latin typeface="Arial" pitchFamily="18"/>
                <a:ea typeface="Arial Unicode MS" pitchFamily="2"/>
                <a:cs typeface="Tahoma" pitchFamily="2"/>
              </a:rPr>
              <a:t>Channel Name</a:t>
            </a:r>
            <a:r>
              <a:rPr lang="en-US" sz="2400" dirty="0">
                <a:latin typeface="Arial" pitchFamily="18"/>
                <a:ea typeface="Arial Unicode MS" pitchFamily="2"/>
                <a:cs typeface="Tahoma" pitchFamily="2"/>
              </a:rPr>
              <a:t> to </a:t>
            </a:r>
            <a:r>
              <a:rPr lang="en-US" sz="2400" dirty="0" smtClean="0">
                <a:latin typeface="Arial" pitchFamily="18"/>
                <a:ea typeface="Arial Unicode MS" pitchFamily="2"/>
                <a:cs typeface="Tahoma" pitchFamily="2"/>
              </a:rPr>
              <a:t>ARES2</a:t>
            </a:r>
            <a:endParaRPr lang="en-US" sz="2400" dirty="0">
              <a:latin typeface="Arial" pitchFamily="18"/>
              <a:ea typeface="Arial Unicode MS" pitchFamily="2"/>
              <a:cs typeface="Tahoma" pitchFamily="2"/>
            </a:endParaRPr>
          </a:p>
          <a:p>
            <a:pPr marL="514350" indent="-514350" defTabSz="967710" hangingPunct="0">
              <a:spcAft>
                <a:spcPts val="1492"/>
              </a:spcAft>
              <a:buFont typeface="+mj-lt"/>
              <a:buAutoNum type="arabicPeriod"/>
              <a:defRPr sz="1800" b="0" i="0" u="none" strike="noStrike" kern="0" cap="none" spc="0" baseline="0">
                <a:solidFill>
                  <a:srgbClr val="000000"/>
                </a:solidFill>
                <a:uFillTx/>
              </a:defRPr>
            </a:pPr>
            <a:r>
              <a:rPr lang="en-US" sz="2400" dirty="0">
                <a:latin typeface="Arial" pitchFamily="18"/>
                <a:ea typeface="Arial Unicode MS" pitchFamily="2"/>
                <a:cs typeface="Tahoma" pitchFamily="2"/>
              </a:rPr>
              <a:t>Set the </a:t>
            </a:r>
            <a:r>
              <a:rPr lang="en-US" sz="2400" dirty="0">
                <a:solidFill>
                  <a:schemeClr val="accent1">
                    <a:lumMod val="75000"/>
                  </a:schemeClr>
                </a:solidFill>
                <a:latin typeface="Arial" pitchFamily="18"/>
                <a:ea typeface="Arial Unicode MS" pitchFamily="2"/>
                <a:cs typeface="Tahoma" pitchFamily="2"/>
              </a:rPr>
              <a:t>RX and TX frequencies</a:t>
            </a:r>
            <a:r>
              <a:rPr lang="en-US" sz="2400" dirty="0">
                <a:latin typeface="Arial" pitchFamily="18"/>
                <a:ea typeface="Arial Unicode MS" pitchFamily="2"/>
                <a:cs typeface="Tahoma" pitchFamily="2"/>
              </a:rPr>
              <a:t> (</a:t>
            </a:r>
            <a:r>
              <a:rPr lang="en-US" sz="2400" dirty="0" smtClean="0">
                <a:latin typeface="Arial" pitchFamily="18"/>
                <a:ea typeface="Arial Unicode MS" pitchFamily="2"/>
                <a:cs typeface="Tahoma" pitchFamily="2"/>
              </a:rPr>
              <a:t>446.500</a:t>
            </a:r>
            <a:r>
              <a:rPr lang="en-US" sz="2400" dirty="0">
                <a:latin typeface="Arial" pitchFamily="18"/>
                <a:ea typeface="Arial Unicode MS" pitchFamily="2"/>
                <a:cs typeface="Tahoma" pitchFamily="2"/>
              </a:rPr>
              <a:t>), we are using simplex for this demonstration</a:t>
            </a:r>
            <a:r>
              <a:rPr lang="en-US" sz="2400" dirty="0" smtClean="0">
                <a:latin typeface="Arial" pitchFamily="18"/>
                <a:ea typeface="Arial Unicode MS" pitchFamily="2"/>
                <a:cs typeface="Tahoma" pitchFamily="2"/>
              </a:rPr>
              <a:t>.</a:t>
            </a:r>
          </a:p>
          <a:p>
            <a:pPr marL="514350" indent="-514350" defTabSz="967710" hangingPunct="0">
              <a:spcAft>
                <a:spcPts val="1492"/>
              </a:spcAft>
              <a:buFont typeface="+mj-lt"/>
              <a:buAutoNum type="arabicPeriod"/>
              <a:defRPr sz="1800" b="0" i="0" u="none" strike="noStrike" kern="0" cap="none" spc="0" baseline="0">
                <a:solidFill>
                  <a:srgbClr val="000000"/>
                </a:solidFill>
                <a:uFillTx/>
              </a:defRPr>
            </a:pPr>
            <a:r>
              <a:rPr lang="en-US" sz="2400" dirty="0">
                <a:latin typeface="Arial" pitchFamily="18"/>
                <a:ea typeface="Arial Unicode MS" pitchFamily="2"/>
                <a:cs typeface="Tahoma" pitchFamily="2"/>
              </a:rPr>
              <a:t>Set the </a:t>
            </a:r>
            <a:r>
              <a:rPr lang="en-US" sz="2400" dirty="0">
                <a:solidFill>
                  <a:schemeClr val="accent1">
                    <a:lumMod val="75000"/>
                  </a:schemeClr>
                </a:solidFill>
                <a:latin typeface="Arial" pitchFamily="18"/>
                <a:ea typeface="Arial Unicode MS" pitchFamily="2"/>
                <a:cs typeface="Tahoma" pitchFamily="2"/>
              </a:rPr>
              <a:t>Admit Criteria</a:t>
            </a:r>
            <a:r>
              <a:rPr lang="en-US" sz="2400" dirty="0">
                <a:latin typeface="Arial" pitchFamily="18"/>
                <a:ea typeface="Arial Unicode MS" pitchFamily="2"/>
                <a:cs typeface="Tahoma" pitchFamily="2"/>
              </a:rPr>
              <a:t> to “Always” (*NOTE: this is ONLY because we are setting up for simplex, NEVER set the Admit Criteria to “Always” for repeater use</a:t>
            </a:r>
            <a:r>
              <a:rPr lang="en-US" sz="2400" dirty="0" smtClean="0">
                <a:latin typeface="Arial" pitchFamily="18"/>
                <a:ea typeface="Arial Unicode MS" pitchFamily="2"/>
                <a:cs typeface="Tahoma" pitchFamily="2"/>
              </a:rPr>
              <a:t>).</a:t>
            </a:r>
          </a:p>
          <a:p>
            <a:pPr marL="514350" indent="-514350" defTabSz="967710" hangingPunct="0">
              <a:spcAft>
                <a:spcPts val="1492"/>
              </a:spcAft>
              <a:buFont typeface="+mj-lt"/>
              <a:buAutoNum type="arabicPeriod"/>
              <a:defRPr sz="1800" b="0" i="0" u="none" strike="noStrike" kern="0" cap="none" spc="0" baseline="0">
                <a:solidFill>
                  <a:srgbClr val="000000"/>
                </a:solidFill>
                <a:uFillTx/>
              </a:defRPr>
            </a:pPr>
            <a:r>
              <a:rPr lang="en-US" sz="2400" dirty="0">
                <a:latin typeface="Arial" pitchFamily="18"/>
                <a:ea typeface="Arial Unicode MS" pitchFamily="2"/>
                <a:cs typeface="Tahoma" pitchFamily="2"/>
              </a:rPr>
              <a:t>Set the </a:t>
            </a:r>
            <a:r>
              <a:rPr lang="en-US" sz="2400" dirty="0">
                <a:solidFill>
                  <a:schemeClr val="accent1">
                    <a:lumMod val="75000"/>
                  </a:schemeClr>
                </a:solidFill>
                <a:latin typeface="Arial" pitchFamily="18"/>
                <a:ea typeface="Arial Unicode MS" pitchFamily="2"/>
                <a:cs typeface="Tahoma" pitchFamily="2"/>
              </a:rPr>
              <a:t>Contact Name </a:t>
            </a:r>
            <a:r>
              <a:rPr lang="en-US" sz="2400" dirty="0">
                <a:latin typeface="Arial" pitchFamily="18"/>
                <a:ea typeface="Arial Unicode MS" pitchFamily="2"/>
                <a:cs typeface="Tahoma" pitchFamily="2"/>
              </a:rPr>
              <a:t>to the second new contact that we just created. ARES2</a:t>
            </a:r>
          </a:p>
          <a:p>
            <a:pPr marL="514350" indent="-514350" defTabSz="967710" hangingPunct="0">
              <a:spcAft>
                <a:spcPts val="1492"/>
              </a:spcAft>
              <a:buFont typeface="+mj-lt"/>
              <a:buAutoNum type="arabicPeriod"/>
              <a:defRPr sz="1800" b="0" i="0" u="none" strike="noStrike" kern="0" cap="none" spc="0" baseline="0">
                <a:solidFill>
                  <a:srgbClr val="000000"/>
                </a:solidFill>
                <a:uFillTx/>
              </a:defRPr>
            </a:pPr>
            <a:endParaRPr lang="en-US" sz="2400" dirty="0">
              <a:latin typeface="Arial" pitchFamily="18"/>
              <a:ea typeface="Arial Unicode MS" pitchFamily="2"/>
              <a:cs typeface="Tahoma" pitchFamily="2"/>
            </a:endParaRPr>
          </a:p>
          <a:p>
            <a:pPr marL="514350" indent="-514350" defTabSz="967710" hangingPunct="0">
              <a:spcAft>
                <a:spcPts val="1492"/>
              </a:spcAft>
              <a:buFont typeface="+mj-lt"/>
              <a:buAutoNum type="arabicPeriod"/>
              <a:defRPr sz="1800" b="0" i="0" u="none" strike="noStrike" kern="0" cap="none" spc="0" baseline="0">
                <a:solidFill>
                  <a:srgbClr val="000000"/>
                </a:solidFill>
                <a:uFillTx/>
              </a:defRPr>
            </a:pPr>
            <a:endParaRPr lang="en-US" sz="2600" dirty="0">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800" dirty="0">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800" dirty="0">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800" dirty="0" smtClean="0">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800" dirty="0" smtClean="0">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800" dirty="0">
              <a:latin typeface="Arial" pitchFamily="18"/>
              <a:ea typeface="Arial Unicode MS" pitchFamily="2"/>
              <a:cs typeface="Tahoma" pitchFamily="2"/>
            </a:endParaRPr>
          </a:p>
        </p:txBody>
      </p:sp>
    </p:spTree>
    <p:extLst>
      <p:ext uri="{BB962C8B-B14F-4D97-AF65-F5344CB8AC3E}">
        <p14:creationId xmlns:p14="http://schemas.microsoft.com/office/powerpoint/2010/main" val="272632070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Programming Lab</a:t>
            </a:r>
            <a:endParaRPr lang="en-US" dirty="0"/>
          </a:p>
        </p:txBody>
      </p:sp>
      <p:sp>
        <p:nvSpPr>
          <p:cNvPr id="3" name="Content Placeholder 2"/>
          <p:cNvSpPr>
            <a:spLocks noGrp="1"/>
          </p:cNvSpPr>
          <p:nvPr>
            <p:ph idx="1"/>
          </p:nvPr>
        </p:nvSpPr>
        <p:spPr>
          <a:xfrm>
            <a:off x="677334" y="1498600"/>
            <a:ext cx="8596668" cy="5359400"/>
          </a:xfrm>
        </p:spPr>
        <p:txBody>
          <a:bodyPr>
            <a:normAutofit/>
          </a:bodyPr>
          <a:lstStyle/>
          <a:p>
            <a:pPr marL="0" indent="0">
              <a:buNone/>
            </a:pPr>
            <a:r>
              <a:rPr lang="en-US" sz="2400" dirty="0" smtClean="0"/>
              <a:t>Step #3 cont.</a:t>
            </a:r>
          </a:p>
          <a:p>
            <a:pPr marL="514350" indent="-514350" defTabSz="967710" hangingPunct="0">
              <a:spcAft>
                <a:spcPts val="1492"/>
              </a:spcAft>
              <a:buFont typeface="+mj-lt"/>
              <a:buAutoNum type="arabicPeriod" startAt="4"/>
              <a:defRPr sz="1800" b="0" i="0" u="none" strike="noStrike" kern="0" cap="none" spc="0" baseline="0">
                <a:solidFill>
                  <a:srgbClr val="000000"/>
                </a:solidFill>
                <a:uFillTx/>
              </a:defRPr>
            </a:pPr>
            <a:r>
              <a:rPr lang="en-US" sz="2400" dirty="0" smtClean="0">
                <a:latin typeface="Arial" pitchFamily="18"/>
                <a:ea typeface="Arial Unicode MS" pitchFamily="2"/>
                <a:cs typeface="Tahoma" pitchFamily="2"/>
              </a:rPr>
              <a:t>Set the </a:t>
            </a:r>
            <a:r>
              <a:rPr lang="en-US" sz="2400" dirty="0" smtClean="0">
                <a:solidFill>
                  <a:schemeClr val="accent1">
                    <a:lumMod val="75000"/>
                  </a:schemeClr>
                </a:solidFill>
                <a:latin typeface="Arial" pitchFamily="18"/>
                <a:ea typeface="Arial Unicode MS" pitchFamily="2"/>
                <a:cs typeface="Tahoma" pitchFamily="2"/>
              </a:rPr>
              <a:t>Color Code </a:t>
            </a:r>
            <a:r>
              <a:rPr lang="en-US" sz="2400" dirty="0" smtClean="0">
                <a:latin typeface="Arial" pitchFamily="18"/>
                <a:ea typeface="Arial Unicode MS" pitchFamily="2"/>
                <a:cs typeface="Tahoma" pitchFamily="2"/>
              </a:rPr>
              <a:t>to 1</a:t>
            </a:r>
          </a:p>
          <a:p>
            <a:pPr marL="514350" indent="-514350" defTabSz="967710" hangingPunct="0">
              <a:spcAft>
                <a:spcPts val="1492"/>
              </a:spcAft>
              <a:buFont typeface="+mj-lt"/>
              <a:buAutoNum type="arabicPeriod" startAt="4"/>
              <a:defRPr sz="1800" b="0" i="0" u="none" strike="noStrike" kern="0" cap="none" spc="0" baseline="0">
                <a:solidFill>
                  <a:srgbClr val="000000"/>
                </a:solidFill>
                <a:uFillTx/>
              </a:defRPr>
            </a:pPr>
            <a:r>
              <a:rPr lang="en-US" sz="2400" dirty="0" smtClean="0">
                <a:latin typeface="Arial" pitchFamily="18"/>
                <a:ea typeface="Arial Unicode MS" pitchFamily="2"/>
                <a:cs typeface="Tahoma" pitchFamily="2"/>
              </a:rPr>
              <a:t>Set the </a:t>
            </a:r>
            <a:r>
              <a:rPr lang="en-US" sz="2400" dirty="0" smtClean="0">
                <a:solidFill>
                  <a:schemeClr val="accent1">
                    <a:lumMod val="75000"/>
                  </a:schemeClr>
                </a:solidFill>
                <a:latin typeface="Arial" pitchFamily="18"/>
                <a:ea typeface="Arial Unicode MS" pitchFamily="2"/>
                <a:cs typeface="Tahoma" pitchFamily="2"/>
              </a:rPr>
              <a:t>Repeater Slot</a:t>
            </a:r>
            <a:r>
              <a:rPr lang="en-US" sz="2400" dirty="0" smtClean="0">
                <a:latin typeface="Arial" pitchFamily="18"/>
                <a:ea typeface="Arial Unicode MS" pitchFamily="2"/>
                <a:cs typeface="Tahoma" pitchFamily="2"/>
              </a:rPr>
              <a:t> to 1</a:t>
            </a:r>
          </a:p>
          <a:p>
            <a:pPr marL="514350" indent="-514350" defTabSz="967710" hangingPunct="0">
              <a:spcAft>
                <a:spcPts val="1492"/>
              </a:spcAft>
              <a:buFont typeface="+mj-lt"/>
              <a:buAutoNum type="arabicPeriod" startAt="4"/>
              <a:defRPr sz="1800" b="0" i="0" u="none" strike="noStrike" kern="0" cap="none" spc="0" baseline="0">
                <a:solidFill>
                  <a:srgbClr val="000000"/>
                </a:solidFill>
                <a:uFillTx/>
              </a:defRPr>
            </a:pPr>
            <a:r>
              <a:rPr lang="en-US" sz="2400" dirty="0">
                <a:latin typeface="Arial" pitchFamily="18"/>
                <a:ea typeface="Arial Unicode MS" pitchFamily="2"/>
                <a:cs typeface="Tahoma" pitchFamily="2"/>
              </a:rPr>
              <a:t>Close the window to exit and save your changes.</a:t>
            </a:r>
          </a:p>
          <a:p>
            <a:pPr marL="514350" indent="-514350" defTabSz="967710" hangingPunct="0">
              <a:spcAft>
                <a:spcPts val="1492"/>
              </a:spcAft>
              <a:buFont typeface="+mj-lt"/>
              <a:buAutoNum type="arabicPeriod" startAt="4"/>
              <a:defRPr sz="1800" b="0" i="0" u="none" strike="noStrike" kern="0" cap="none" spc="0" baseline="0">
                <a:solidFill>
                  <a:srgbClr val="000000"/>
                </a:solidFill>
                <a:uFillTx/>
              </a:defRPr>
            </a:pPr>
            <a:endParaRPr lang="en-US" sz="2400" dirty="0" smtClean="0">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800" dirty="0" smtClean="0">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800" dirty="0">
              <a:latin typeface="Arial" pitchFamily="18"/>
              <a:ea typeface="Arial Unicode MS" pitchFamily="2"/>
              <a:cs typeface="Tahoma" pitchFamily="2"/>
            </a:endParaRPr>
          </a:p>
        </p:txBody>
      </p:sp>
    </p:spTree>
    <p:extLst>
      <p:ext uri="{BB962C8B-B14F-4D97-AF65-F5344CB8AC3E}">
        <p14:creationId xmlns:p14="http://schemas.microsoft.com/office/powerpoint/2010/main" val="2765864771"/>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Programming Lab</a:t>
            </a:r>
            <a:endParaRPr lang="en-US" dirty="0"/>
          </a:p>
        </p:txBody>
      </p:sp>
      <p:sp>
        <p:nvSpPr>
          <p:cNvPr id="3" name="Content Placeholder 2"/>
          <p:cNvSpPr>
            <a:spLocks noGrp="1"/>
          </p:cNvSpPr>
          <p:nvPr>
            <p:ph idx="1"/>
          </p:nvPr>
        </p:nvSpPr>
        <p:spPr>
          <a:xfrm>
            <a:off x="677334" y="1498600"/>
            <a:ext cx="8596668" cy="5359400"/>
          </a:xfrm>
        </p:spPr>
        <p:txBody>
          <a:bodyPr>
            <a:normAutofit fontScale="92500" lnSpcReduction="20000"/>
          </a:bodyPr>
          <a:lstStyle/>
          <a:p>
            <a:pPr marL="0" indent="0">
              <a:buNone/>
            </a:pPr>
            <a:r>
              <a:rPr lang="en-US" sz="2800" dirty="0" smtClean="0"/>
              <a:t>Step #4 </a:t>
            </a:r>
          </a:p>
          <a:p>
            <a:pPr marL="0" indent="0" defTabSz="967710" hangingPunct="0">
              <a:spcAft>
                <a:spcPts val="1492"/>
              </a:spcAft>
              <a:buNone/>
              <a:defRPr sz="1800" b="0" i="0" u="none" strike="noStrike" kern="0" cap="none" spc="0" baseline="0">
                <a:solidFill>
                  <a:srgbClr val="000000"/>
                </a:solidFill>
                <a:uFillTx/>
              </a:defRPr>
            </a:pPr>
            <a:r>
              <a:rPr lang="en-US" sz="2800" dirty="0">
                <a:latin typeface="Arial" pitchFamily="18"/>
                <a:ea typeface="Arial Unicode MS" pitchFamily="2"/>
                <a:cs typeface="Tahoma" pitchFamily="2"/>
              </a:rPr>
              <a:t>You must build a list of “</a:t>
            </a:r>
            <a:r>
              <a:rPr lang="en-US" sz="2800" dirty="0">
                <a:solidFill>
                  <a:srgbClr val="C00000"/>
                </a:solidFill>
                <a:latin typeface="Arial" pitchFamily="18"/>
                <a:ea typeface="Arial Unicode MS" pitchFamily="2"/>
                <a:cs typeface="Tahoma" pitchFamily="2"/>
              </a:rPr>
              <a:t>Zones</a:t>
            </a:r>
            <a:r>
              <a:rPr lang="en-US" sz="2800" dirty="0">
                <a:latin typeface="Arial" pitchFamily="18"/>
                <a:ea typeface="Arial Unicode MS" pitchFamily="2"/>
                <a:cs typeface="Tahoma" pitchFamily="2"/>
              </a:rPr>
              <a:t>” or memory banks with sixteen (16) channels per Zone using the channels you just created</a:t>
            </a:r>
            <a:r>
              <a:rPr lang="en-US" sz="2800" dirty="0" smtClean="0">
                <a:latin typeface="Arial" pitchFamily="18"/>
                <a:ea typeface="Arial Unicode MS" pitchFamily="2"/>
                <a:cs typeface="Tahoma" pitchFamily="2"/>
              </a:rPr>
              <a:t>.</a:t>
            </a:r>
          </a:p>
          <a:p>
            <a:pPr marL="0" indent="0" defTabSz="967710" hangingPunct="0">
              <a:spcAft>
                <a:spcPts val="1492"/>
              </a:spcAft>
              <a:buNone/>
              <a:defRPr sz="1800" b="0" i="0" u="none" strike="noStrike" kern="0" cap="none" spc="0" baseline="0">
                <a:solidFill>
                  <a:srgbClr val="000000"/>
                </a:solidFill>
                <a:uFillTx/>
              </a:defRPr>
            </a:pPr>
            <a:r>
              <a:rPr lang="en-US" sz="2800" dirty="0" smtClean="0">
                <a:latin typeface="Arial" pitchFamily="18"/>
                <a:ea typeface="Arial Unicode MS" pitchFamily="2"/>
                <a:cs typeface="Tahoma" pitchFamily="2"/>
              </a:rPr>
              <a:t>In the </a:t>
            </a:r>
            <a:r>
              <a:rPr lang="en-US" sz="2800" dirty="0">
                <a:solidFill>
                  <a:schemeClr val="accent1">
                    <a:lumMod val="75000"/>
                  </a:schemeClr>
                </a:solidFill>
                <a:latin typeface="Arial" pitchFamily="18"/>
                <a:ea typeface="Arial Unicode MS" pitchFamily="2"/>
                <a:cs typeface="Tahoma" pitchFamily="2"/>
              </a:rPr>
              <a:t>Zone </a:t>
            </a:r>
            <a:r>
              <a:rPr lang="en-US" sz="2800" dirty="0" smtClean="0">
                <a:solidFill>
                  <a:schemeClr val="accent1">
                    <a:lumMod val="75000"/>
                  </a:schemeClr>
                </a:solidFill>
                <a:latin typeface="Arial" pitchFamily="18"/>
                <a:ea typeface="Arial Unicode MS" pitchFamily="2"/>
                <a:cs typeface="Tahoma" pitchFamily="2"/>
              </a:rPr>
              <a:t>Information </a:t>
            </a:r>
            <a:r>
              <a:rPr lang="en-US" sz="2800" dirty="0" smtClean="0">
                <a:solidFill>
                  <a:schemeClr val="tx1"/>
                </a:solidFill>
                <a:latin typeface="Arial" pitchFamily="18"/>
                <a:ea typeface="Arial Unicode MS" pitchFamily="2"/>
                <a:cs typeface="Tahoma" pitchFamily="2"/>
              </a:rPr>
              <a:t>section</a:t>
            </a:r>
            <a:r>
              <a:rPr lang="en-US" sz="2800" dirty="0">
                <a:solidFill>
                  <a:schemeClr val="tx1"/>
                </a:solidFill>
                <a:latin typeface="Arial" pitchFamily="18"/>
                <a:ea typeface="Arial Unicode MS" pitchFamily="2"/>
                <a:cs typeface="Tahoma" pitchFamily="2"/>
              </a:rPr>
              <a:t>:</a:t>
            </a:r>
            <a:endParaRPr lang="en-US" sz="2800" dirty="0" smtClean="0">
              <a:latin typeface="Arial" pitchFamily="18"/>
              <a:ea typeface="Arial Unicode MS" pitchFamily="2"/>
              <a:cs typeface="Tahoma" pitchFamily="2"/>
            </a:endParaRPr>
          </a:p>
          <a:p>
            <a:pPr marL="514350" indent="-514350" defTabSz="967710" hangingPunct="0">
              <a:spcAft>
                <a:spcPts val="1492"/>
              </a:spcAft>
              <a:buFont typeface="+mj-lt"/>
              <a:buAutoNum type="arabicPeriod"/>
              <a:defRPr sz="1800" b="0" i="0" u="none" strike="noStrike" kern="0" cap="none" spc="0" baseline="0">
                <a:solidFill>
                  <a:srgbClr val="000000"/>
                </a:solidFill>
                <a:uFillTx/>
              </a:defRPr>
            </a:pPr>
            <a:r>
              <a:rPr lang="en-US" sz="2800" dirty="0">
                <a:latin typeface="Arial" pitchFamily="18"/>
                <a:ea typeface="Arial Unicode MS" pitchFamily="2"/>
                <a:cs typeface="Tahoma" pitchFamily="2"/>
              </a:rPr>
              <a:t>Add a new </a:t>
            </a:r>
            <a:r>
              <a:rPr lang="en-US" sz="2800" dirty="0" smtClean="0">
                <a:latin typeface="Arial" pitchFamily="18"/>
                <a:ea typeface="Arial Unicode MS" pitchFamily="2"/>
                <a:cs typeface="Tahoma" pitchFamily="2"/>
              </a:rPr>
              <a:t>zone, </a:t>
            </a:r>
            <a:r>
              <a:rPr lang="en-US" sz="2800" dirty="0">
                <a:latin typeface="Arial" pitchFamily="18"/>
                <a:ea typeface="Arial Unicode MS" pitchFamily="2"/>
                <a:cs typeface="Tahoma" pitchFamily="2"/>
              </a:rPr>
              <a:t>either right click on </a:t>
            </a:r>
            <a:r>
              <a:rPr lang="en-US" sz="2800" dirty="0" smtClean="0">
                <a:solidFill>
                  <a:schemeClr val="accent1">
                    <a:lumMod val="75000"/>
                  </a:schemeClr>
                </a:solidFill>
                <a:latin typeface="Arial" pitchFamily="18"/>
                <a:ea typeface="Arial Unicode MS" pitchFamily="2"/>
                <a:cs typeface="Tahoma" pitchFamily="2"/>
              </a:rPr>
              <a:t>Zone Information</a:t>
            </a:r>
            <a:r>
              <a:rPr lang="en-US" sz="2800" dirty="0" smtClean="0">
                <a:latin typeface="Arial" pitchFamily="18"/>
                <a:ea typeface="Arial Unicode MS" pitchFamily="2"/>
                <a:cs typeface="Tahoma" pitchFamily="2"/>
              </a:rPr>
              <a:t> and </a:t>
            </a:r>
            <a:r>
              <a:rPr lang="en-US" sz="2800" dirty="0">
                <a:latin typeface="Arial" pitchFamily="18"/>
                <a:ea typeface="Arial Unicode MS" pitchFamily="2"/>
                <a:cs typeface="Tahoma" pitchFamily="2"/>
              </a:rPr>
              <a:t>select Add or open an existing </a:t>
            </a:r>
            <a:r>
              <a:rPr lang="en-US" sz="2800" dirty="0" smtClean="0">
                <a:latin typeface="Arial" pitchFamily="18"/>
                <a:ea typeface="Arial Unicode MS" pitchFamily="2"/>
                <a:cs typeface="Tahoma" pitchFamily="2"/>
              </a:rPr>
              <a:t>zone </a:t>
            </a:r>
            <a:r>
              <a:rPr lang="en-US" sz="2800" dirty="0">
                <a:latin typeface="Arial" pitchFamily="18"/>
                <a:ea typeface="Arial Unicode MS" pitchFamily="2"/>
                <a:cs typeface="Tahoma" pitchFamily="2"/>
              </a:rPr>
              <a:t>(from the menu use Edit –&gt; Zone Information) and click on the “Add” button. You will create a new </a:t>
            </a:r>
            <a:r>
              <a:rPr lang="en-US" sz="2800" dirty="0" smtClean="0">
                <a:latin typeface="Arial" pitchFamily="18"/>
                <a:ea typeface="Arial Unicode MS" pitchFamily="2"/>
                <a:cs typeface="Tahoma" pitchFamily="2"/>
              </a:rPr>
              <a:t>Zone </a:t>
            </a:r>
            <a:r>
              <a:rPr lang="en-US" sz="2800" dirty="0">
                <a:latin typeface="Arial" pitchFamily="18"/>
                <a:ea typeface="Arial Unicode MS" pitchFamily="2"/>
                <a:cs typeface="Tahoma" pitchFamily="2"/>
              </a:rPr>
              <a:t>called </a:t>
            </a:r>
            <a:r>
              <a:rPr lang="en-US" sz="2800" dirty="0" smtClean="0">
                <a:latin typeface="Arial" pitchFamily="18"/>
                <a:ea typeface="Arial Unicode MS" pitchFamily="2"/>
                <a:cs typeface="Tahoma" pitchFamily="2"/>
              </a:rPr>
              <a:t>“Zone1</a:t>
            </a:r>
            <a:r>
              <a:rPr lang="en-US" sz="2800" dirty="0">
                <a:latin typeface="Arial" pitchFamily="18"/>
                <a:ea typeface="Arial Unicode MS" pitchFamily="2"/>
                <a:cs typeface="Tahoma" pitchFamily="2"/>
              </a:rPr>
              <a:t>” in the </a:t>
            </a:r>
            <a:r>
              <a:rPr lang="en-US" sz="2800" dirty="0" smtClean="0">
                <a:latin typeface="Arial" pitchFamily="18"/>
                <a:ea typeface="Arial Unicode MS" pitchFamily="2"/>
                <a:cs typeface="Tahoma" pitchFamily="2"/>
              </a:rPr>
              <a:t>zone </a:t>
            </a:r>
            <a:r>
              <a:rPr lang="en-US" sz="2800" dirty="0">
                <a:latin typeface="Arial" pitchFamily="18"/>
                <a:ea typeface="Arial Unicode MS" pitchFamily="2"/>
                <a:cs typeface="Tahoma" pitchFamily="2"/>
              </a:rPr>
              <a:t>list.</a:t>
            </a:r>
          </a:p>
          <a:p>
            <a:pPr marL="514350" indent="-514350" defTabSz="967710" hangingPunct="0">
              <a:spcAft>
                <a:spcPts val="1492"/>
              </a:spcAft>
              <a:buFont typeface="+mj-lt"/>
              <a:buAutoNum type="arabicPeriod"/>
              <a:defRPr sz="1800" b="0" i="0" u="none" strike="noStrike" kern="0" cap="none" spc="0" baseline="0">
                <a:solidFill>
                  <a:srgbClr val="000000"/>
                </a:solidFill>
                <a:uFillTx/>
              </a:defRPr>
            </a:pPr>
            <a:r>
              <a:rPr lang="en-US" sz="2800" dirty="0">
                <a:latin typeface="Arial" pitchFamily="18"/>
                <a:ea typeface="Arial Unicode MS" pitchFamily="2"/>
                <a:cs typeface="Tahoma" pitchFamily="2"/>
              </a:rPr>
              <a:t>At the bottom of the </a:t>
            </a:r>
            <a:r>
              <a:rPr lang="en-US" sz="2800" dirty="0" smtClean="0">
                <a:latin typeface="Arial" pitchFamily="18"/>
                <a:ea typeface="Arial Unicode MS" pitchFamily="2"/>
                <a:cs typeface="Tahoma" pitchFamily="2"/>
              </a:rPr>
              <a:t>zone </a:t>
            </a:r>
            <a:r>
              <a:rPr lang="en-US" sz="2800" dirty="0">
                <a:latin typeface="Arial" pitchFamily="18"/>
                <a:ea typeface="Arial Unicode MS" pitchFamily="2"/>
                <a:cs typeface="Tahoma" pitchFamily="2"/>
              </a:rPr>
              <a:t>list you will find the newly created </a:t>
            </a:r>
            <a:r>
              <a:rPr lang="en-US" sz="2800" dirty="0" smtClean="0">
                <a:latin typeface="Arial" pitchFamily="18"/>
                <a:ea typeface="Arial Unicode MS" pitchFamily="2"/>
                <a:cs typeface="Tahoma" pitchFamily="2"/>
              </a:rPr>
              <a:t>zone </a:t>
            </a:r>
            <a:r>
              <a:rPr lang="en-US" sz="2800" dirty="0">
                <a:latin typeface="Arial" pitchFamily="18"/>
                <a:ea typeface="Arial Unicode MS" pitchFamily="2"/>
                <a:cs typeface="Tahoma" pitchFamily="2"/>
              </a:rPr>
              <a:t>called </a:t>
            </a:r>
            <a:r>
              <a:rPr lang="en-US" sz="2800" dirty="0" smtClean="0">
                <a:latin typeface="Arial" pitchFamily="18"/>
                <a:ea typeface="Arial Unicode MS" pitchFamily="2"/>
                <a:cs typeface="Tahoma" pitchFamily="2"/>
              </a:rPr>
              <a:t>“Zone1</a:t>
            </a:r>
            <a:r>
              <a:rPr lang="en-US" sz="2800" dirty="0">
                <a:latin typeface="Arial" pitchFamily="18"/>
                <a:ea typeface="Arial Unicode MS" pitchFamily="2"/>
                <a:cs typeface="Tahoma" pitchFamily="2"/>
              </a:rPr>
              <a:t>”.</a:t>
            </a:r>
          </a:p>
          <a:p>
            <a:pPr marL="0" indent="0" defTabSz="967710" hangingPunct="0">
              <a:spcAft>
                <a:spcPts val="1492"/>
              </a:spcAft>
              <a:buNone/>
              <a:defRPr sz="1800" b="0" i="0" u="none" strike="noStrike" kern="0" cap="none" spc="0" baseline="0">
                <a:solidFill>
                  <a:srgbClr val="000000"/>
                </a:solidFill>
                <a:uFillTx/>
              </a:defRPr>
            </a:pPr>
            <a:endParaRPr lang="en-US" sz="2800" dirty="0" smtClean="0">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800" dirty="0" smtClean="0">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800" dirty="0">
              <a:latin typeface="Arial" pitchFamily="18"/>
              <a:ea typeface="Arial Unicode MS" pitchFamily="2"/>
              <a:cs typeface="Tahoma" pitchFamily="2"/>
            </a:endParaRPr>
          </a:p>
        </p:txBody>
      </p:sp>
    </p:spTree>
    <p:extLst>
      <p:ext uri="{BB962C8B-B14F-4D97-AF65-F5344CB8AC3E}">
        <p14:creationId xmlns:p14="http://schemas.microsoft.com/office/powerpoint/2010/main" val="634965336"/>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Programming Lab</a:t>
            </a:r>
            <a:endParaRPr lang="en-US" dirty="0"/>
          </a:p>
        </p:txBody>
      </p:sp>
      <p:sp>
        <p:nvSpPr>
          <p:cNvPr id="3" name="Content Placeholder 2"/>
          <p:cNvSpPr>
            <a:spLocks noGrp="1"/>
          </p:cNvSpPr>
          <p:nvPr>
            <p:ph idx="1"/>
          </p:nvPr>
        </p:nvSpPr>
        <p:spPr>
          <a:xfrm>
            <a:off x="677334" y="1498600"/>
            <a:ext cx="8596668" cy="5359400"/>
          </a:xfrm>
        </p:spPr>
        <p:txBody>
          <a:bodyPr>
            <a:normAutofit lnSpcReduction="10000"/>
          </a:bodyPr>
          <a:lstStyle/>
          <a:p>
            <a:pPr marL="0" indent="0">
              <a:buNone/>
            </a:pPr>
            <a:r>
              <a:rPr lang="en-US" sz="2400" dirty="0" smtClean="0"/>
              <a:t>Step #4 cont.</a:t>
            </a:r>
          </a:p>
          <a:p>
            <a:pPr marL="514350" indent="-514350">
              <a:buFont typeface="+mj-lt"/>
              <a:buAutoNum type="arabicPeriod" startAt="3"/>
            </a:pPr>
            <a:r>
              <a:rPr lang="en-US" sz="2400" dirty="0"/>
              <a:t>Click on </a:t>
            </a:r>
            <a:r>
              <a:rPr lang="en-US" sz="2400" dirty="0" smtClean="0"/>
              <a:t>“Zone1</a:t>
            </a:r>
            <a:r>
              <a:rPr lang="en-US" sz="2400" dirty="0"/>
              <a:t>” to open its configuration window.</a:t>
            </a:r>
          </a:p>
          <a:p>
            <a:pPr marL="514350" indent="-514350">
              <a:buFont typeface="+mj-lt"/>
              <a:buAutoNum type="arabicPeriod" startAt="3"/>
            </a:pPr>
            <a:r>
              <a:rPr lang="en-US" sz="2400" dirty="0" smtClean="0"/>
              <a:t>Scroll down the </a:t>
            </a:r>
            <a:r>
              <a:rPr lang="en-US" sz="2400" dirty="0" smtClean="0">
                <a:solidFill>
                  <a:schemeClr val="accent1">
                    <a:lumMod val="75000"/>
                  </a:schemeClr>
                </a:solidFill>
              </a:rPr>
              <a:t>Available Channel</a:t>
            </a:r>
            <a:r>
              <a:rPr lang="en-US" sz="2400" dirty="0" smtClean="0"/>
              <a:t> list to find the two new channels you just created. They should be at the bottom of the list.</a:t>
            </a:r>
          </a:p>
          <a:p>
            <a:pPr marL="514350" indent="-514350">
              <a:buFont typeface="+mj-lt"/>
              <a:buAutoNum type="arabicPeriod" startAt="3"/>
            </a:pPr>
            <a:r>
              <a:rPr lang="en-US" sz="2400" dirty="0" smtClean="0"/>
              <a:t>Highlight the first new channel (ARES1) in the list and click on the “Add” button to move that channel over to the </a:t>
            </a:r>
            <a:r>
              <a:rPr lang="en-US" sz="2400" dirty="0" smtClean="0">
                <a:solidFill>
                  <a:schemeClr val="accent1">
                    <a:lumMod val="75000"/>
                  </a:schemeClr>
                </a:solidFill>
              </a:rPr>
              <a:t>Channel Member</a:t>
            </a:r>
            <a:r>
              <a:rPr lang="en-US" sz="2400" dirty="0" smtClean="0"/>
              <a:t> box.</a:t>
            </a:r>
          </a:p>
          <a:p>
            <a:pPr marL="514350" indent="-514350">
              <a:buFont typeface="+mj-lt"/>
              <a:buAutoNum type="arabicPeriod" startAt="3"/>
            </a:pPr>
            <a:r>
              <a:rPr lang="en-US" sz="2400" dirty="0" smtClean="0"/>
              <a:t>Do the same for the second new channel (ARES2).</a:t>
            </a:r>
          </a:p>
          <a:p>
            <a:pPr marL="514350" indent="-514350">
              <a:buFont typeface="+mj-lt"/>
              <a:buAutoNum type="arabicPeriod" startAt="3"/>
            </a:pPr>
            <a:r>
              <a:rPr lang="en-US" sz="2400" dirty="0" smtClean="0"/>
              <a:t>Both channels, ARES1 and ARES2 should now be shown in the </a:t>
            </a:r>
            <a:r>
              <a:rPr lang="en-US" sz="2400" dirty="0" smtClean="0">
                <a:solidFill>
                  <a:schemeClr val="accent1">
                    <a:lumMod val="75000"/>
                  </a:schemeClr>
                </a:solidFill>
              </a:rPr>
              <a:t>Channel Member</a:t>
            </a:r>
            <a:r>
              <a:rPr lang="en-US" sz="2400" dirty="0" smtClean="0"/>
              <a:t> box and no longer appear in the </a:t>
            </a:r>
            <a:r>
              <a:rPr lang="en-US" sz="2400" dirty="0" smtClean="0">
                <a:solidFill>
                  <a:schemeClr val="accent1">
                    <a:lumMod val="75000"/>
                  </a:schemeClr>
                </a:solidFill>
              </a:rPr>
              <a:t>Available Channel</a:t>
            </a:r>
            <a:r>
              <a:rPr lang="en-US" sz="2400" dirty="0" smtClean="0"/>
              <a:t> box.</a:t>
            </a:r>
          </a:p>
          <a:p>
            <a:pPr marL="514350" indent="-514350">
              <a:buFont typeface="+mj-lt"/>
              <a:buAutoNum type="arabicPeriod" startAt="3"/>
            </a:pPr>
            <a:r>
              <a:rPr lang="en-US" sz="2400" dirty="0" smtClean="0"/>
              <a:t>Change the </a:t>
            </a:r>
            <a:r>
              <a:rPr lang="en-US" sz="2400" dirty="0" smtClean="0">
                <a:solidFill>
                  <a:schemeClr val="accent1">
                    <a:lumMod val="75000"/>
                  </a:schemeClr>
                </a:solidFill>
              </a:rPr>
              <a:t>Zone Name</a:t>
            </a:r>
            <a:r>
              <a:rPr lang="en-US" sz="2400" dirty="0" smtClean="0"/>
              <a:t> from Zone1 to ARES.</a:t>
            </a:r>
            <a:endParaRPr lang="en-US" sz="2400" dirty="0"/>
          </a:p>
          <a:p>
            <a:pPr marL="514350" indent="-514350" defTabSz="967710" hangingPunct="0">
              <a:spcAft>
                <a:spcPts val="1492"/>
              </a:spcAft>
              <a:buFont typeface="+mj-lt"/>
              <a:buAutoNum type="arabicPeriod"/>
              <a:defRPr sz="1800" b="0" i="0" u="none" strike="noStrike" kern="0" cap="none" spc="0" baseline="0">
                <a:solidFill>
                  <a:srgbClr val="000000"/>
                </a:solidFill>
                <a:uFillTx/>
              </a:defRPr>
            </a:pPr>
            <a:endParaRPr lang="en-US" sz="2800" dirty="0">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800" dirty="0" smtClean="0">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800" dirty="0" smtClean="0">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800" dirty="0">
              <a:latin typeface="Arial" pitchFamily="18"/>
              <a:ea typeface="Arial Unicode MS" pitchFamily="2"/>
              <a:cs typeface="Tahoma" pitchFamily="2"/>
            </a:endParaRPr>
          </a:p>
        </p:txBody>
      </p:sp>
    </p:spTree>
    <p:extLst>
      <p:ext uri="{BB962C8B-B14F-4D97-AF65-F5344CB8AC3E}">
        <p14:creationId xmlns:p14="http://schemas.microsoft.com/office/powerpoint/2010/main" val="313420029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Programming Lab</a:t>
            </a:r>
            <a:endParaRPr lang="en-US" dirty="0"/>
          </a:p>
        </p:txBody>
      </p:sp>
      <p:sp>
        <p:nvSpPr>
          <p:cNvPr id="3" name="Content Placeholder 2"/>
          <p:cNvSpPr>
            <a:spLocks noGrp="1"/>
          </p:cNvSpPr>
          <p:nvPr>
            <p:ph idx="1"/>
          </p:nvPr>
        </p:nvSpPr>
        <p:spPr>
          <a:xfrm>
            <a:off x="677334" y="1498600"/>
            <a:ext cx="8596668" cy="5359400"/>
          </a:xfrm>
        </p:spPr>
        <p:txBody>
          <a:bodyPr>
            <a:normAutofit/>
          </a:bodyPr>
          <a:lstStyle/>
          <a:p>
            <a:pPr marL="0" indent="0">
              <a:buNone/>
            </a:pPr>
            <a:r>
              <a:rPr lang="en-US" sz="2400" dirty="0" smtClean="0"/>
              <a:t>Step #4 cont.</a:t>
            </a:r>
          </a:p>
          <a:p>
            <a:pPr marL="514350" indent="-514350">
              <a:buFont typeface="+mj-lt"/>
              <a:buAutoNum type="arabicPeriod" startAt="9"/>
            </a:pPr>
            <a:r>
              <a:rPr lang="en-US" sz="2400" dirty="0" smtClean="0"/>
              <a:t>Close the window to exit and save your changes.</a:t>
            </a:r>
            <a:endParaRPr lang="en-US" sz="2400" dirty="0"/>
          </a:p>
          <a:p>
            <a:pPr marL="514350" indent="-514350" defTabSz="967710" hangingPunct="0">
              <a:spcAft>
                <a:spcPts val="1492"/>
              </a:spcAft>
              <a:buFont typeface="+mj-lt"/>
              <a:buAutoNum type="arabicPeriod"/>
              <a:defRPr sz="1800" b="0" i="0" u="none" strike="noStrike" kern="0" cap="none" spc="0" baseline="0">
                <a:solidFill>
                  <a:srgbClr val="000000"/>
                </a:solidFill>
                <a:uFillTx/>
              </a:defRPr>
            </a:pPr>
            <a:endParaRPr lang="en-US" sz="2800" dirty="0">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800" dirty="0" smtClean="0">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800" dirty="0" smtClean="0">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800" dirty="0">
              <a:latin typeface="Arial" pitchFamily="18"/>
              <a:ea typeface="Arial Unicode MS" pitchFamily="2"/>
              <a:cs typeface="Tahoma" pitchFamily="2"/>
            </a:endParaRPr>
          </a:p>
        </p:txBody>
      </p:sp>
    </p:spTree>
    <p:extLst>
      <p:ext uri="{BB962C8B-B14F-4D97-AF65-F5344CB8AC3E}">
        <p14:creationId xmlns:p14="http://schemas.microsoft.com/office/powerpoint/2010/main" val="604628905"/>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Programming Lab</a:t>
            </a:r>
            <a:endParaRPr lang="en-US" dirty="0"/>
          </a:p>
        </p:txBody>
      </p:sp>
      <p:sp>
        <p:nvSpPr>
          <p:cNvPr id="3" name="Content Placeholder 2"/>
          <p:cNvSpPr>
            <a:spLocks noGrp="1"/>
          </p:cNvSpPr>
          <p:nvPr>
            <p:ph idx="1"/>
          </p:nvPr>
        </p:nvSpPr>
        <p:spPr>
          <a:xfrm>
            <a:off x="677334" y="1498600"/>
            <a:ext cx="8596668" cy="5359400"/>
          </a:xfrm>
        </p:spPr>
        <p:txBody>
          <a:bodyPr>
            <a:normAutofit/>
          </a:bodyPr>
          <a:lstStyle/>
          <a:p>
            <a:pPr marL="0" indent="0">
              <a:buNone/>
            </a:pPr>
            <a:r>
              <a:rPr lang="en-US" sz="2400" dirty="0" smtClean="0"/>
              <a:t>At this point we are done with the basic programming of two channels in a zone. We could now use this </a:t>
            </a:r>
            <a:r>
              <a:rPr lang="en-US" sz="2400" dirty="0" err="1" smtClean="0"/>
              <a:t>codeplug</a:t>
            </a:r>
            <a:r>
              <a:rPr lang="en-US" sz="2400" dirty="0" smtClean="0"/>
              <a:t> if we wrote it to the radio. All we would need to do is select the zone called ARES from the Zone option of the radio’s menu and there would be two channels available. Channel 1 would be called ARES1 and would use the ARES1 Talk Group and channel 2 would be called ARES2 and would use the ARES2 Talk Group.</a:t>
            </a:r>
          </a:p>
          <a:p>
            <a:pPr marL="0" indent="0">
              <a:buNone/>
            </a:pPr>
            <a:r>
              <a:rPr lang="en-US" sz="2400" dirty="0" smtClean="0"/>
              <a:t>However it would be nice to be able to monitor both talk groups for activity no matter which channel our radio is set to and to do that we need to create one more item and add it.</a:t>
            </a:r>
            <a:endParaRPr lang="en-US" sz="2400" dirty="0"/>
          </a:p>
          <a:p>
            <a:pPr marL="514350" indent="-514350" defTabSz="967710" hangingPunct="0">
              <a:spcAft>
                <a:spcPts val="1492"/>
              </a:spcAft>
              <a:buFont typeface="+mj-lt"/>
              <a:buAutoNum type="arabicPeriod"/>
              <a:defRPr sz="1800" b="0" i="0" u="none" strike="noStrike" kern="0" cap="none" spc="0" baseline="0">
                <a:solidFill>
                  <a:srgbClr val="000000"/>
                </a:solidFill>
                <a:uFillTx/>
              </a:defRPr>
            </a:pPr>
            <a:endParaRPr lang="en-US" sz="2800" dirty="0">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800" dirty="0" smtClean="0">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800" dirty="0" smtClean="0">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800" dirty="0">
              <a:latin typeface="Arial" pitchFamily="18"/>
              <a:ea typeface="Arial Unicode MS" pitchFamily="2"/>
              <a:cs typeface="Tahoma" pitchFamily="2"/>
            </a:endParaRPr>
          </a:p>
        </p:txBody>
      </p:sp>
    </p:spTree>
    <p:extLst>
      <p:ext uri="{BB962C8B-B14F-4D97-AF65-F5344CB8AC3E}">
        <p14:creationId xmlns:p14="http://schemas.microsoft.com/office/powerpoint/2010/main" val="383734615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Programming Lab</a:t>
            </a:r>
            <a:endParaRPr lang="en-US" dirty="0"/>
          </a:p>
        </p:txBody>
      </p:sp>
      <p:sp>
        <p:nvSpPr>
          <p:cNvPr id="3" name="Content Placeholder 2"/>
          <p:cNvSpPr>
            <a:spLocks noGrp="1"/>
          </p:cNvSpPr>
          <p:nvPr>
            <p:ph idx="1"/>
          </p:nvPr>
        </p:nvSpPr>
        <p:spPr>
          <a:xfrm>
            <a:off x="677334" y="1498600"/>
            <a:ext cx="8596668" cy="5359400"/>
          </a:xfrm>
        </p:spPr>
        <p:txBody>
          <a:bodyPr>
            <a:normAutofit lnSpcReduction="10000"/>
          </a:bodyPr>
          <a:lstStyle/>
          <a:p>
            <a:pPr marL="0" indent="0">
              <a:buNone/>
            </a:pPr>
            <a:r>
              <a:rPr lang="en-US" sz="2400" dirty="0" smtClean="0"/>
              <a:t>Step #5 </a:t>
            </a:r>
          </a:p>
          <a:p>
            <a:pPr marL="0" indent="0" hangingPunct="0">
              <a:spcAft>
                <a:spcPts val="1492"/>
              </a:spcAft>
              <a:buNone/>
              <a:defRPr sz="1800" b="0" i="0" u="none" strike="noStrike" kern="0" cap="none" spc="0" baseline="0">
                <a:solidFill>
                  <a:srgbClr val="000000"/>
                </a:solidFill>
                <a:uFillTx/>
              </a:defRPr>
            </a:pPr>
            <a:r>
              <a:rPr lang="en-US" sz="2400" dirty="0">
                <a:latin typeface="Arial" pitchFamily="18"/>
                <a:ea typeface="Arial Unicode MS" pitchFamily="2"/>
                <a:cs typeface="Tahoma" pitchFamily="2"/>
              </a:rPr>
              <a:t>You should program a group of “</a:t>
            </a:r>
            <a:r>
              <a:rPr lang="en-US" sz="2400" dirty="0">
                <a:solidFill>
                  <a:srgbClr val="C00000"/>
                </a:solidFill>
                <a:latin typeface="Arial" pitchFamily="18"/>
                <a:ea typeface="Arial Unicode MS" pitchFamily="2"/>
                <a:cs typeface="Tahoma" pitchFamily="2"/>
              </a:rPr>
              <a:t>Digital Receive Groups</a:t>
            </a:r>
            <a:r>
              <a:rPr lang="en-US" sz="2400" dirty="0">
                <a:latin typeface="Arial" pitchFamily="18"/>
                <a:ea typeface="Arial Unicode MS" pitchFamily="2"/>
                <a:cs typeface="Tahoma" pitchFamily="2"/>
              </a:rPr>
              <a:t>” with the channels you have added to each </a:t>
            </a:r>
            <a:r>
              <a:rPr lang="en-US" sz="2400" dirty="0">
                <a:solidFill>
                  <a:srgbClr val="C00000"/>
                </a:solidFill>
                <a:latin typeface="Arial" pitchFamily="18"/>
                <a:ea typeface="Arial Unicode MS" pitchFamily="2"/>
                <a:cs typeface="Tahoma" pitchFamily="2"/>
              </a:rPr>
              <a:t>Zone</a:t>
            </a:r>
            <a:r>
              <a:rPr lang="en-US" sz="2400" dirty="0" smtClean="0">
                <a:latin typeface="Arial" pitchFamily="18"/>
                <a:ea typeface="Arial Unicode MS" pitchFamily="2"/>
                <a:cs typeface="Tahoma" pitchFamily="2"/>
              </a:rPr>
              <a:t>.</a:t>
            </a:r>
          </a:p>
          <a:p>
            <a:pPr marL="0" indent="0" hangingPunct="0">
              <a:spcAft>
                <a:spcPts val="1492"/>
              </a:spcAft>
              <a:buNone/>
              <a:defRPr sz="1800" b="0" i="0" u="none" strike="noStrike" kern="0" cap="none" spc="0" baseline="0">
                <a:solidFill>
                  <a:srgbClr val="000000"/>
                </a:solidFill>
                <a:uFillTx/>
              </a:defRPr>
            </a:pPr>
            <a:r>
              <a:rPr lang="en-US" sz="2400" dirty="0">
                <a:latin typeface="Arial" pitchFamily="18"/>
                <a:ea typeface="Arial Unicode MS" pitchFamily="2"/>
                <a:cs typeface="Tahoma" pitchFamily="2"/>
              </a:rPr>
              <a:t>In the </a:t>
            </a:r>
            <a:r>
              <a:rPr lang="en-US" sz="2400" dirty="0" smtClean="0">
                <a:solidFill>
                  <a:schemeClr val="accent1">
                    <a:lumMod val="75000"/>
                  </a:schemeClr>
                </a:solidFill>
                <a:latin typeface="Arial" pitchFamily="18"/>
                <a:ea typeface="Arial Unicode MS" pitchFamily="2"/>
                <a:cs typeface="Tahoma" pitchFamily="2"/>
              </a:rPr>
              <a:t>Digital RX Group Lists </a:t>
            </a:r>
            <a:r>
              <a:rPr lang="en-US" sz="2400" dirty="0">
                <a:solidFill>
                  <a:schemeClr val="tx1"/>
                </a:solidFill>
                <a:latin typeface="Arial" pitchFamily="18"/>
                <a:ea typeface="Arial Unicode MS" pitchFamily="2"/>
                <a:cs typeface="Tahoma" pitchFamily="2"/>
              </a:rPr>
              <a:t>section:</a:t>
            </a:r>
            <a:endParaRPr lang="en-US" sz="2400" dirty="0">
              <a:latin typeface="Arial" pitchFamily="18"/>
              <a:ea typeface="Arial Unicode MS" pitchFamily="2"/>
              <a:cs typeface="Tahoma" pitchFamily="2"/>
            </a:endParaRPr>
          </a:p>
          <a:p>
            <a:pPr marL="514350" indent="-514350" defTabSz="967710" hangingPunct="0">
              <a:spcAft>
                <a:spcPts val="1492"/>
              </a:spcAft>
              <a:buFont typeface="+mj-lt"/>
              <a:buAutoNum type="arabicPeriod"/>
              <a:defRPr sz="1800" b="0" i="0" u="none" strike="noStrike" kern="0" cap="none" spc="0" baseline="0">
                <a:solidFill>
                  <a:srgbClr val="000000"/>
                </a:solidFill>
                <a:uFillTx/>
              </a:defRPr>
            </a:pPr>
            <a:r>
              <a:rPr lang="en-US" sz="2400" dirty="0">
                <a:latin typeface="Arial" pitchFamily="18"/>
                <a:ea typeface="Arial Unicode MS" pitchFamily="2"/>
                <a:cs typeface="Tahoma" pitchFamily="2"/>
              </a:rPr>
              <a:t>Add a new </a:t>
            </a:r>
            <a:r>
              <a:rPr lang="en-US" sz="2400" dirty="0" smtClean="0">
                <a:latin typeface="Arial" pitchFamily="18"/>
                <a:ea typeface="Arial Unicode MS" pitchFamily="2"/>
                <a:cs typeface="Tahoma" pitchFamily="2"/>
              </a:rPr>
              <a:t>group list, </a:t>
            </a:r>
            <a:r>
              <a:rPr lang="en-US" sz="2400" dirty="0">
                <a:latin typeface="Arial" pitchFamily="18"/>
                <a:ea typeface="Arial Unicode MS" pitchFamily="2"/>
                <a:cs typeface="Tahoma" pitchFamily="2"/>
              </a:rPr>
              <a:t>either right click on </a:t>
            </a:r>
            <a:r>
              <a:rPr lang="en-US" sz="2400" dirty="0" smtClean="0">
                <a:solidFill>
                  <a:schemeClr val="accent1">
                    <a:lumMod val="75000"/>
                  </a:schemeClr>
                </a:solidFill>
                <a:latin typeface="Arial" pitchFamily="18"/>
                <a:ea typeface="Arial Unicode MS" pitchFamily="2"/>
                <a:cs typeface="Tahoma" pitchFamily="2"/>
              </a:rPr>
              <a:t>Digital RX Group Lists</a:t>
            </a:r>
            <a:r>
              <a:rPr lang="en-US" sz="2400" dirty="0" smtClean="0">
                <a:latin typeface="Arial" pitchFamily="18"/>
                <a:ea typeface="Arial Unicode MS" pitchFamily="2"/>
                <a:cs typeface="Tahoma" pitchFamily="2"/>
              </a:rPr>
              <a:t> </a:t>
            </a:r>
            <a:r>
              <a:rPr lang="en-US" sz="2400" dirty="0">
                <a:latin typeface="Arial" pitchFamily="18"/>
                <a:ea typeface="Arial Unicode MS" pitchFamily="2"/>
                <a:cs typeface="Tahoma" pitchFamily="2"/>
              </a:rPr>
              <a:t>(from the menu use Edit –&gt; </a:t>
            </a:r>
            <a:r>
              <a:rPr lang="en-US" sz="2400" dirty="0" smtClean="0">
                <a:latin typeface="Arial" pitchFamily="18"/>
                <a:ea typeface="Arial Unicode MS" pitchFamily="2"/>
                <a:cs typeface="Tahoma" pitchFamily="2"/>
              </a:rPr>
              <a:t>Digital RX Group Call) and </a:t>
            </a:r>
            <a:r>
              <a:rPr lang="en-US" sz="2400" dirty="0">
                <a:latin typeface="Arial" pitchFamily="18"/>
                <a:ea typeface="Arial Unicode MS" pitchFamily="2"/>
                <a:cs typeface="Tahoma" pitchFamily="2"/>
              </a:rPr>
              <a:t>select Add or open an existing </a:t>
            </a:r>
            <a:r>
              <a:rPr lang="en-US" sz="2400" dirty="0" smtClean="0">
                <a:latin typeface="Arial" pitchFamily="18"/>
                <a:ea typeface="Arial Unicode MS" pitchFamily="2"/>
                <a:cs typeface="Tahoma" pitchFamily="2"/>
              </a:rPr>
              <a:t>group list and </a:t>
            </a:r>
            <a:r>
              <a:rPr lang="en-US" sz="2400" dirty="0">
                <a:latin typeface="Arial" pitchFamily="18"/>
                <a:ea typeface="Arial Unicode MS" pitchFamily="2"/>
                <a:cs typeface="Tahoma" pitchFamily="2"/>
              </a:rPr>
              <a:t>click on the “Add” button. You will create a new </a:t>
            </a:r>
            <a:r>
              <a:rPr lang="en-US" sz="2400" dirty="0" smtClean="0">
                <a:latin typeface="Arial" pitchFamily="18"/>
                <a:ea typeface="Arial Unicode MS" pitchFamily="2"/>
                <a:cs typeface="Tahoma" pitchFamily="2"/>
              </a:rPr>
              <a:t>Group List called “GroupList1” </a:t>
            </a:r>
            <a:r>
              <a:rPr lang="en-US" sz="2400" dirty="0">
                <a:latin typeface="Arial" pitchFamily="18"/>
                <a:ea typeface="Arial Unicode MS" pitchFamily="2"/>
                <a:cs typeface="Tahoma" pitchFamily="2"/>
              </a:rPr>
              <a:t>in the </a:t>
            </a:r>
            <a:r>
              <a:rPr lang="en-US" sz="2400" dirty="0" smtClean="0">
                <a:latin typeface="Arial" pitchFamily="18"/>
                <a:ea typeface="Arial Unicode MS" pitchFamily="2"/>
                <a:cs typeface="Tahoma" pitchFamily="2"/>
              </a:rPr>
              <a:t>group list.</a:t>
            </a:r>
          </a:p>
          <a:p>
            <a:pPr marL="514350" indent="-514350" defTabSz="967710" hangingPunct="0">
              <a:spcAft>
                <a:spcPts val="1492"/>
              </a:spcAft>
              <a:buFont typeface="+mj-lt"/>
              <a:buAutoNum type="arabicPeriod"/>
              <a:defRPr sz="1800" b="0" i="0" u="none" strike="noStrike" kern="0" cap="none" spc="0" baseline="0">
                <a:solidFill>
                  <a:srgbClr val="000000"/>
                </a:solidFill>
                <a:uFillTx/>
              </a:defRPr>
            </a:pPr>
            <a:r>
              <a:rPr lang="en-US" sz="2400" dirty="0">
                <a:latin typeface="Arial" pitchFamily="18"/>
                <a:ea typeface="Arial Unicode MS" pitchFamily="2"/>
                <a:cs typeface="Tahoma" pitchFamily="2"/>
              </a:rPr>
              <a:t>At the bottom of the </a:t>
            </a:r>
            <a:r>
              <a:rPr lang="en-US" sz="2400" dirty="0" smtClean="0">
                <a:latin typeface="Arial" pitchFamily="18"/>
                <a:ea typeface="Arial Unicode MS" pitchFamily="2"/>
                <a:cs typeface="Tahoma" pitchFamily="2"/>
              </a:rPr>
              <a:t>group </a:t>
            </a:r>
            <a:r>
              <a:rPr lang="en-US" sz="2400" dirty="0">
                <a:latin typeface="Arial" pitchFamily="18"/>
                <a:ea typeface="Arial Unicode MS" pitchFamily="2"/>
                <a:cs typeface="Tahoma" pitchFamily="2"/>
              </a:rPr>
              <a:t>list you will find the newly created </a:t>
            </a:r>
            <a:r>
              <a:rPr lang="en-US" sz="2400" dirty="0" smtClean="0">
                <a:latin typeface="Arial" pitchFamily="18"/>
                <a:ea typeface="Arial Unicode MS" pitchFamily="2"/>
                <a:cs typeface="Tahoma" pitchFamily="2"/>
              </a:rPr>
              <a:t>group list called </a:t>
            </a:r>
            <a:r>
              <a:rPr lang="en-US" sz="2400" dirty="0">
                <a:latin typeface="Arial" pitchFamily="18"/>
                <a:ea typeface="Arial Unicode MS" pitchFamily="2"/>
                <a:cs typeface="Tahoma" pitchFamily="2"/>
              </a:rPr>
              <a:t>“GroupList1”.</a:t>
            </a:r>
          </a:p>
          <a:p>
            <a:pPr marL="0" indent="0" defTabSz="967710" hangingPunct="0">
              <a:spcAft>
                <a:spcPts val="1492"/>
              </a:spcAft>
              <a:buNone/>
              <a:defRPr sz="1800" b="0" i="0" u="none" strike="noStrike" kern="0" cap="none" spc="0" baseline="0">
                <a:solidFill>
                  <a:srgbClr val="000000"/>
                </a:solidFill>
                <a:uFillTx/>
              </a:defRPr>
            </a:pPr>
            <a:endParaRPr lang="en-US" sz="2400" dirty="0">
              <a:latin typeface="Arial" pitchFamily="18"/>
              <a:ea typeface="Arial Unicode MS" pitchFamily="2"/>
              <a:cs typeface="Tahoma" pitchFamily="2"/>
            </a:endParaRPr>
          </a:p>
          <a:p>
            <a:pPr marL="514350" indent="-514350" defTabSz="967710" hangingPunct="0">
              <a:spcAft>
                <a:spcPts val="1492"/>
              </a:spcAft>
              <a:buFont typeface="+mj-lt"/>
              <a:buAutoNum type="arabicPeriod"/>
              <a:defRPr sz="1800" b="0" i="0" u="none" strike="noStrike" kern="0" cap="none" spc="0" baseline="0">
                <a:solidFill>
                  <a:srgbClr val="000000"/>
                </a:solidFill>
                <a:uFillTx/>
              </a:defRPr>
            </a:pPr>
            <a:endParaRPr lang="en-US" sz="2800" dirty="0">
              <a:solidFill>
                <a:schemeClr val="accent1">
                  <a:lumMod val="75000"/>
                </a:schemeClr>
              </a:solidFill>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800" dirty="0" smtClean="0">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800" dirty="0" smtClean="0">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800" dirty="0">
              <a:latin typeface="Arial" pitchFamily="18"/>
              <a:ea typeface="Arial Unicode MS" pitchFamily="2"/>
              <a:cs typeface="Tahoma" pitchFamily="2"/>
            </a:endParaRPr>
          </a:p>
        </p:txBody>
      </p:sp>
    </p:spTree>
    <p:extLst>
      <p:ext uri="{BB962C8B-B14F-4D97-AF65-F5344CB8AC3E}">
        <p14:creationId xmlns:p14="http://schemas.microsoft.com/office/powerpoint/2010/main" val="10070109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Programming Lab</a:t>
            </a:r>
            <a:endParaRPr lang="en-US" dirty="0"/>
          </a:p>
        </p:txBody>
      </p:sp>
      <p:sp>
        <p:nvSpPr>
          <p:cNvPr id="3" name="Content Placeholder 2"/>
          <p:cNvSpPr>
            <a:spLocks noGrp="1"/>
          </p:cNvSpPr>
          <p:nvPr>
            <p:ph idx="1"/>
          </p:nvPr>
        </p:nvSpPr>
        <p:spPr>
          <a:xfrm>
            <a:off x="677334" y="1498600"/>
            <a:ext cx="8596668" cy="5359400"/>
          </a:xfrm>
        </p:spPr>
        <p:txBody>
          <a:bodyPr>
            <a:normAutofit/>
          </a:bodyPr>
          <a:lstStyle/>
          <a:p>
            <a:pPr marL="0" indent="0">
              <a:buNone/>
            </a:pPr>
            <a:r>
              <a:rPr lang="en-US" sz="2400" dirty="0" smtClean="0"/>
              <a:t>Step #5 cont.</a:t>
            </a:r>
          </a:p>
          <a:p>
            <a:pPr marL="514350" indent="-514350" defTabSz="967710" hangingPunct="0">
              <a:spcAft>
                <a:spcPts val="1492"/>
              </a:spcAft>
              <a:buFont typeface="+mj-lt"/>
              <a:buAutoNum type="arabicPeriod" startAt="3"/>
              <a:defRPr sz="1800" b="0" i="0" u="none" strike="noStrike" kern="0" cap="none" spc="0" baseline="0">
                <a:solidFill>
                  <a:srgbClr val="000000"/>
                </a:solidFill>
                <a:uFillTx/>
              </a:defRPr>
            </a:pPr>
            <a:r>
              <a:rPr lang="en-US" sz="2400" dirty="0" smtClean="0"/>
              <a:t>Click </a:t>
            </a:r>
            <a:r>
              <a:rPr lang="en-US" sz="2400" dirty="0"/>
              <a:t>on </a:t>
            </a:r>
            <a:r>
              <a:rPr lang="en-US" sz="2400" dirty="0" smtClean="0"/>
              <a:t>“GroupList1” </a:t>
            </a:r>
            <a:r>
              <a:rPr lang="en-US" sz="2400" dirty="0"/>
              <a:t>to open its configuration window</a:t>
            </a:r>
            <a:r>
              <a:rPr lang="en-US" sz="2400" dirty="0" smtClean="0"/>
              <a:t>.</a:t>
            </a:r>
          </a:p>
          <a:p>
            <a:pPr marL="514350" indent="-514350" defTabSz="967710" hangingPunct="0">
              <a:spcAft>
                <a:spcPts val="1492"/>
              </a:spcAft>
              <a:buFont typeface="+mj-lt"/>
              <a:buAutoNum type="arabicPeriod" startAt="3"/>
              <a:defRPr sz="1800" b="0" i="0" u="none" strike="noStrike" kern="0" cap="none" spc="0" baseline="0">
                <a:solidFill>
                  <a:srgbClr val="000000"/>
                </a:solidFill>
                <a:uFillTx/>
              </a:defRPr>
            </a:pPr>
            <a:r>
              <a:rPr lang="en-US" sz="2400" dirty="0"/>
              <a:t>Scroll down the </a:t>
            </a:r>
            <a:r>
              <a:rPr lang="en-US" sz="2400" dirty="0">
                <a:solidFill>
                  <a:schemeClr val="accent1">
                    <a:lumMod val="75000"/>
                  </a:schemeClr>
                </a:solidFill>
              </a:rPr>
              <a:t>Available </a:t>
            </a:r>
            <a:r>
              <a:rPr lang="en-US" sz="2400" dirty="0" smtClean="0">
                <a:solidFill>
                  <a:schemeClr val="accent1">
                    <a:lumMod val="75000"/>
                  </a:schemeClr>
                </a:solidFill>
              </a:rPr>
              <a:t>Contact</a:t>
            </a:r>
            <a:r>
              <a:rPr lang="en-US" sz="2400" dirty="0" smtClean="0"/>
              <a:t> </a:t>
            </a:r>
            <a:r>
              <a:rPr lang="en-US" sz="2400" dirty="0"/>
              <a:t>list to find the two new channels you just created. They should be at the bottom of the list.</a:t>
            </a:r>
          </a:p>
          <a:p>
            <a:pPr marL="514350" indent="-514350" defTabSz="967710" hangingPunct="0">
              <a:spcAft>
                <a:spcPts val="1492"/>
              </a:spcAft>
              <a:buFont typeface="+mj-lt"/>
              <a:buAutoNum type="arabicPeriod" startAt="3"/>
              <a:defRPr sz="1800" b="0" i="0" u="none" strike="noStrike" kern="0" cap="none" spc="0" baseline="0">
                <a:solidFill>
                  <a:srgbClr val="000000"/>
                </a:solidFill>
                <a:uFillTx/>
              </a:defRPr>
            </a:pPr>
            <a:r>
              <a:rPr lang="en-US" sz="2400" dirty="0"/>
              <a:t>Highlight the first new channel (ARES1) in the list and click on the “Add” button to move that channel over to the </a:t>
            </a:r>
            <a:r>
              <a:rPr lang="en-US" sz="2400" dirty="0" smtClean="0">
                <a:solidFill>
                  <a:schemeClr val="accent1">
                    <a:lumMod val="75000"/>
                  </a:schemeClr>
                </a:solidFill>
              </a:rPr>
              <a:t>Contact </a:t>
            </a:r>
            <a:r>
              <a:rPr lang="en-US" sz="2400" dirty="0">
                <a:solidFill>
                  <a:schemeClr val="accent1">
                    <a:lumMod val="75000"/>
                  </a:schemeClr>
                </a:solidFill>
              </a:rPr>
              <a:t>Member</a:t>
            </a:r>
            <a:r>
              <a:rPr lang="en-US" sz="2400" dirty="0"/>
              <a:t> box</a:t>
            </a:r>
            <a:r>
              <a:rPr lang="en-US" sz="2400" dirty="0" smtClean="0"/>
              <a:t>.</a:t>
            </a:r>
          </a:p>
          <a:p>
            <a:pPr marL="514350" indent="-514350" defTabSz="967710" hangingPunct="0">
              <a:spcAft>
                <a:spcPts val="1492"/>
              </a:spcAft>
              <a:buFont typeface="+mj-lt"/>
              <a:buAutoNum type="arabicPeriod" startAt="3"/>
              <a:defRPr sz="1800" b="0" i="0" u="none" strike="noStrike" kern="0" cap="none" spc="0" baseline="0">
                <a:solidFill>
                  <a:srgbClr val="000000"/>
                </a:solidFill>
                <a:uFillTx/>
              </a:defRPr>
            </a:pPr>
            <a:r>
              <a:rPr lang="en-US" sz="2400" dirty="0"/>
              <a:t>Do the same for the second new channel (ARES2).</a:t>
            </a:r>
          </a:p>
          <a:p>
            <a:pPr marL="514350" indent="-514350" defTabSz="967710" hangingPunct="0">
              <a:spcAft>
                <a:spcPts val="1492"/>
              </a:spcAft>
              <a:buFont typeface="+mj-lt"/>
              <a:buAutoNum type="arabicPeriod" startAt="3"/>
              <a:defRPr sz="1800" b="0" i="0" u="none" strike="noStrike" kern="0" cap="none" spc="0" baseline="0">
                <a:solidFill>
                  <a:srgbClr val="000000"/>
                </a:solidFill>
                <a:uFillTx/>
              </a:defRPr>
            </a:pPr>
            <a:endParaRPr lang="en-US" sz="2600" dirty="0" smtClean="0"/>
          </a:p>
          <a:p>
            <a:pPr marL="514350" indent="-514350" defTabSz="967710" hangingPunct="0">
              <a:spcAft>
                <a:spcPts val="1492"/>
              </a:spcAft>
              <a:buFont typeface="+mj-lt"/>
              <a:buAutoNum type="arabicPeriod" startAt="3"/>
              <a:defRPr sz="1800" b="0" i="0" u="none" strike="noStrike" kern="0" cap="none" spc="0" baseline="0">
                <a:solidFill>
                  <a:srgbClr val="000000"/>
                </a:solidFill>
                <a:uFillTx/>
              </a:defRPr>
            </a:pPr>
            <a:endParaRPr lang="en-US" sz="2600" dirty="0" smtClean="0"/>
          </a:p>
          <a:p>
            <a:pPr marL="514350" indent="-514350" defTabSz="967710" hangingPunct="0">
              <a:spcAft>
                <a:spcPts val="1492"/>
              </a:spcAft>
              <a:buFont typeface="+mj-lt"/>
              <a:buAutoNum type="arabicPeriod" startAt="3"/>
              <a:defRPr sz="1800" b="0" i="0" u="none" strike="noStrike" kern="0" cap="none" spc="0" baseline="0">
                <a:solidFill>
                  <a:srgbClr val="000000"/>
                </a:solidFill>
                <a:uFillTx/>
              </a:defRPr>
            </a:pPr>
            <a:endParaRPr lang="en-US" sz="2600" dirty="0">
              <a:latin typeface="Arial" pitchFamily="18"/>
              <a:ea typeface="Arial Unicode MS" pitchFamily="2"/>
              <a:cs typeface="Tahoma" pitchFamily="2"/>
            </a:endParaRPr>
          </a:p>
          <a:p>
            <a:pPr marL="514350" indent="-514350" defTabSz="967710" hangingPunct="0">
              <a:spcAft>
                <a:spcPts val="1492"/>
              </a:spcAft>
              <a:buFont typeface="+mj-lt"/>
              <a:buAutoNum type="arabicPeriod" startAt="3"/>
              <a:defRPr sz="1800" b="0" i="0" u="none" strike="noStrike" kern="0" cap="none" spc="0" baseline="0">
                <a:solidFill>
                  <a:srgbClr val="000000"/>
                </a:solidFill>
                <a:uFillTx/>
              </a:defRPr>
            </a:pPr>
            <a:endParaRPr lang="en-US" sz="2600" dirty="0"/>
          </a:p>
          <a:p>
            <a:pPr marL="514350" indent="-514350" defTabSz="967710" hangingPunct="0">
              <a:spcAft>
                <a:spcPts val="1492"/>
              </a:spcAft>
              <a:buFont typeface="+mj-lt"/>
              <a:buAutoNum type="arabicPeriod" startAt="3"/>
              <a:defRPr sz="1800" b="0" i="0" u="none" strike="noStrike" kern="0" cap="none" spc="0" baseline="0">
                <a:solidFill>
                  <a:srgbClr val="000000"/>
                </a:solidFill>
                <a:uFillTx/>
              </a:defRPr>
            </a:pPr>
            <a:endParaRPr lang="en-US" sz="2600" dirty="0" smtClean="0"/>
          </a:p>
          <a:p>
            <a:pPr marL="0" indent="0" defTabSz="967710" hangingPunct="0">
              <a:spcAft>
                <a:spcPts val="1492"/>
              </a:spcAft>
              <a:buNone/>
              <a:defRPr sz="1800" b="0" i="0" u="none" strike="noStrike" kern="0" cap="none" spc="0" baseline="0">
                <a:solidFill>
                  <a:srgbClr val="000000"/>
                </a:solidFill>
                <a:uFillTx/>
              </a:defRPr>
            </a:pPr>
            <a:endParaRPr lang="en-US" sz="2800" dirty="0">
              <a:latin typeface="Arial" pitchFamily="18"/>
              <a:ea typeface="Arial Unicode MS" pitchFamily="2"/>
              <a:cs typeface="Tahoma" pitchFamily="2"/>
            </a:endParaRPr>
          </a:p>
          <a:p>
            <a:pPr marL="514350" indent="-514350" defTabSz="967710" hangingPunct="0">
              <a:spcAft>
                <a:spcPts val="1492"/>
              </a:spcAft>
              <a:buFont typeface="+mj-lt"/>
              <a:buAutoNum type="arabicPeriod"/>
              <a:defRPr sz="1800" b="0" i="0" u="none" strike="noStrike" kern="0" cap="none" spc="0" baseline="0">
                <a:solidFill>
                  <a:srgbClr val="000000"/>
                </a:solidFill>
                <a:uFillTx/>
              </a:defRPr>
            </a:pPr>
            <a:endParaRPr lang="en-US" sz="2800" dirty="0">
              <a:solidFill>
                <a:schemeClr val="accent1">
                  <a:lumMod val="75000"/>
                </a:schemeClr>
              </a:solidFill>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800" dirty="0" smtClean="0">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800" dirty="0" smtClean="0">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800" dirty="0">
              <a:latin typeface="Arial" pitchFamily="18"/>
              <a:ea typeface="Arial Unicode MS" pitchFamily="2"/>
              <a:cs typeface="Tahoma" pitchFamily="2"/>
            </a:endParaRPr>
          </a:p>
        </p:txBody>
      </p:sp>
    </p:spTree>
    <p:extLst>
      <p:ext uri="{BB962C8B-B14F-4D97-AF65-F5344CB8AC3E}">
        <p14:creationId xmlns:p14="http://schemas.microsoft.com/office/powerpoint/2010/main" val="2156983939"/>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Programming Lab</a:t>
            </a:r>
            <a:endParaRPr lang="en-US" dirty="0"/>
          </a:p>
        </p:txBody>
      </p:sp>
      <p:sp>
        <p:nvSpPr>
          <p:cNvPr id="3" name="Content Placeholder 2"/>
          <p:cNvSpPr>
            <a:spLocks noGrp="1"/>
          </p:cNvSpPr>
          <p:nvPr>
            <p:ph idx="1"/>
          </p:nvPr>
        </p:nvSpPr>
        <p:spPr>
          <a:xfrm>
            <a:off x="677334" y="1498600"/>
            <a:ext cx="8596668" cy="5359400"/>
          </a:xfrm>
        </p:spPr>
        <p:txBody>
          <a:bodyPr>
            <a:normAutofit/>
          </a:bodyPr>
          <a:lstStyle/>
          <a:p>
            <a:pPr marL="0" indent="0">
              <a:buNone/>
            </a:pPr>
            <a:r>
              <a:rPr lang="en-US" sz="2400" dirty="0" smtClean="0"/>
              <a:t>Step #5 cont.</a:t>
            </a:r>
          </a:p>
          <a:p>
            <a:pPr marL="514350" indent="-514350">
              <a:buFont typeface="+mj-lt"/>
              <a:buAutoNum type="arabicPeriod" startAt="7"/>
            </a:pPr>
            <a:r>
              <a:rPr lang="en-US" sz="2400" dirty="0"/>
              <a:t>Both channels, ARES1 and ARES2 should now be shown in the </a:t>
            </a:r>
            <a:r>
              <a:rPr lang="en-US" sz="2400" dirty="0">
                <a:solidFill>
                  <a:schemeClr val="accent1">
                    <a:lumMod val="75000"/>
                  </a:schemeClr>
                </a:solidFill>
              </a:rPr>
              <a:t>Channel Member</a:t>
            </a:r>
            <a:r>
              <a:rPr lang="en-US" sz="2400" dirty="0"/>
              <a:t> box and no longer appear in the </a:t>
            </a:r>
            <a:r>
              <a:rPr lang="en-US" sz="2400" dirty="0">
                <a:solidFill>
                  <a:schemeClr val="accent1">
                    <a:lumMod val="75000"/>
                  </a:schemeClr>
                </a:solidFill>
              </a:rPr>
              <a:t>Available Channel</a:t>
            </a:r>
            <a:r>
              <a:rPr lang="en-US" sz="2400" dirty="0"/>
              <a:t> box.</a:t>
            </a:r>
          </a:p>
          <a:p>
            <a:pPr marL="514350" indent="-514350">
              <a:buFont typeface="+mj-lt"/>
              <a:buAutoNum type="arabicPeriod" startAt="7"/>
            </a:pPr>
            <a:r>
              <a:rPr lang="en-US" sz="2400" dirty="0"/>
              <a:t>Change the </a:t>
            </a:r>
            <a:r>
              <a:rPr lang="en-US" sz="2400" dirty="0" smtClean="0">
                <a:solidFill>
                  <a:schemeClr val="accent1">
                    <a:lumMod val="75000"/>
                  </a:schemeClr>
                </a:solidFill>
              </a:rPr>
              <a:t>Group List Name</a:t>
            </a:r>
            <a:r>
              <a:rPr lang="en-US" sz="2400" dirty="0" smtClean="0"/>
              <a:t> </a:t>
            </a:r>
            <a:r>
              <a:rPr lang="en-US" sz="2400" dirty="0"/>
              <a:t>from </a:t>
            </a:r>
            <a:r>
              <a:rPr lang="en-US" sz="2400" dirty="0" smtClean="0"/>
              <a:t>GroupList1 to ARESZ.</a:t>
            </a:r>
          </a:p>
          <a:p>
            <a:pPr marL="514350" indent="-514350">
              <a:buFont typeface="+mj-lt"/>
              <a:buAutoNum type="arabicPeriod" startAt="7"/>
            </a:pPr>
            <a:r>
              <a:rPr lang="en-US" sz="2400" dirty="0"/>
              <a:t>Close the window to exit and save your changes.</a:t>
            </a:r>
          </a:p>
          <a:p>
            <a:pPr marL="0" indent="0">
              <a:buNone/>
            </a:pPr>
            <a:r>
              <a:rPr lang="en-US" sz="2400" dirty="0" smtClean="0"/>
              <a:t>Now we need to add the Group List we just created back to the Channel Information.</a:t>
            </a:r>
          </a:p>
          <a:p>
            <a:pPr marL="457200" indent="-457200">
              <a:buFont typeface="+mj-lt"/>
              <a:buAutoNum type="arabicPeriod"/>
            </a:pPr>
            <a:r>
              <a:rPr lang="en-US" sz="2400" dirty="0" smtClean="0"/>
              <a:t>Go back to the Channels Information section.</a:t>
            </a:r>
          </a:p>
          <a:p>
            <a:pPr marL="457200" indent="-457200">
              <a:buFont typeface="+mj-lt"/>
              <a:buAutoNum type="arabicPeriod"/>
            </a:pPr>
            <a:r>
              <a:rPr lang="en-US" sz="2400" dirty="0" smtClean="0"/>
              <a:t>Click on the Channel named ARES1 to open its configuration screen.</a:t>
            </a:r>
            <a:endParaRPr lang="en-US" sz="2400" dirty="0"/>
          </a:p>
          <a:p>
            <a:pPr marL="514350" indent="-514350" defTabSz="967710" hangingPunct="0">
              <a:spcAft>
                <a:spcPts val="1492"/>
              </a:spcAft>
              <a:buFont typeface="+mj-lt"/>
              <a:buAutoNum type="arabicPeriod" startAt="7"/>
              <a:defRPr sz="1800" b="0" i="0" u="none" strike="noStrike" kern="0" cap="none" spc="0" baseline="0">
                <a:solidFill>
                  <a:srgbClr val="000000"/>
                </a:solidFill>
                <a:uFillTx/>
              </a:defRPr>
            </a:pPr>
            <a:endParaRPr lang="en-US" sz="2400" dirty="0"/>
          </a:p>
          <a:p>
            <a:pPr marL="0" indent="0" defTabSz="967710" hangingPunct="0">
              <a:spcAft>
                <a:spcPts val="1492"/>
              </a:spcAft>
              <a:buNone/>
              <a:defRPr sz="1800" b="0" i="0" u="none" strike="noStrike" kern="0" cap="none" spc="0" baseline="0">
                <a:solidFill>
                  <a:srgbClr val="000000"/>
                </a:solidFill>
                <a:uFillTx/>
              </a:defRPr>
            </a:pPr>
            <a:endParaRPr lang="en-US" sz="2600" dirty="0" smtClean="0"/>
          </a:p>
          <a:p>
            <a:pPr marL="514350" indent="-514350" defTabSz="967710" hangingPunct="0">
              <a:spcAft>
                <a:spcPts val="1492"/>
              </a:spcAft>
              <a:buFont typeface="+mj-lt"/>
              <a:buAutoNum type="arabicPeriod" startAt="7"/>
              <a:defRPr sz="1800" b="0" i="0" u="none" strike="noStrike" kern="0" cap="none" spc="0" baseline="0">
                <a:solidFill>
                  <a:srgbClr val="000000"/>
                </a:solidFill>
                <a:uFillTx/>
              </a:defRPr>
            </a:pPr>
            <a:endParaRPr lang="en-US" sz="2600" dirty="0" smtClean="0"/>
          </a:p>
          <a:p>
            <a:pPr marL="514350" indent="-514350" defTabSz="967710" hangingPunct="0">
              <a:spcAft>
                <a:spcPts val="1492"/>
              </a:spcAft>
              <a:buFont typeface="+mj-lt"/>
              <a:buAutoNum type="arabicPeriod" startAt="7"/>
              <a:defRPr sz="1800" b="0" i="0" u="none" strike="noStrike" kern="0" cap="none" spc="0" baseline="0">
                <a:solidFill>
                  <a:srgbClr val="000000"/>
                </a:solidFill>
                <a:uFillTx/>
              </a:defRPr>
            </a:pPr>
            <a:endParaRPr lang="en-US" sz="2600" dirty="0">
              <a:latin typeface="Arial" pitchFamily="18"/>
              <a:ea typeface="Arial Unicode MS" pitchFamily="2"/>
              <a:cs typeface="Tahoma" pitchFamily="2"/>
            </a:endParaRPr>
          </a:p>
          <a:p>
            <a:pPr marL="514350" indent="-514350" defTabSz="967710" hangingPunct="0">
              <a:spcAft>
                <a:spcPts val="1492"/>
              </a:spcAft>
              <a:buFont typeface="+mj-lt"/>
              <a:buAutoNum type="arabicPeriod" startAt="7"/>
              <a:defRPr sz="1800" b="0" i="0" u="none" strike="noStrike" kern="0" cap="none" spc="0" baseline="0">
                <a:solidFill>
                  <a:srgbClr val="000000"/>
                </a:solidFill>
                <a:uFillTx/>
              </a:defRPr>
            </a:pPr>
            <a:endParaRPr lang="en-US" sz="2600" dirty="0"/>
          </a:p>
          <a:p>
            <a:pPr marL="514350" indent="-514350" defTabSz="967710" hangingPunct="0">
              <a:spcAft>
                <a:spcPts val="1492"/>
              </a:spcAft>
              <a:buFont typeface="+mj-lt"/>
              <a:buAutoNum type="arabicPeriod" startAt="7"/>
              <a:defRPr sz="1800" b="0" i="0" u="none" strike="noStrike" kern="0" cap="none" spc="0" baseline="0">
                <a:solidFill>
                  <a:srgbClr val="000000"/>
                </a:solidFill>
                <a:uFillTx/>
              </a:defRPr>
            </a:pPr>
            <a:endParaRPr lang="en-US" sz="2600" dirty="0" smtClean="0"/>
          </a:p>
          <a:p>
            <a:pPr marL="0" indent="0" defTabSz="967710" hangingPunct="0">
              <a:spcAft>
                <a:spcPts val="1492"/>
              </a:spcAft>
              <a:buNone/>
              <a:defRPr sz="1800" b="0" i="0" u="none" strike="noStrike" kern="0" cap="none" spc="0" baseline="0">
                <a:solidFill>
                  <a:srgbClr val="000000"/>
                </a:solidFill>
                <a:uFillTx/>
              </a:defRPr>
            </a:pPr>
            <a:endParaRPr lang="en-US" sz="2800" dirty="0">
              <a:latin typeface="Arial" pitchFamily="18"/>
              <a:ea typeface="Arial Unicode MS" pitchFamily="2"/>
              <a:cs typeface="Tahoma" pitchFamily="2"/>
            </a:endParaRPr>
          </a:p>
          <a:p>
            <a:pPr marL="514350" indent="-514350" defTabSz="967710" hangingPunct="0">
              <a:spcAft>
                <a:spcPts val="1492"/>
              </a:spcAft>
              <a:buFont typeface="+mj-lt"/>
              <a:buAutoNum type="arabicPeriod"/>
              <a:defRPr sz="1800" b="0" i="0" u="none" strike="noStrike" kern="0" cap="none" spc="0" baseline="0">
                <a:solidFill>
                  <a:srgbClr val="000000"/>
                </a:solidFill>
                <a:uFillTx/>
              </a:defRPr>
            </a:pPr>
            <a:endParaRPr lang="en-US" sz="2800" dirty="0">
              <a:solidFill>
                <a:schemeClr val="accent1">
                  <a:lumMod val="75000"/>
                </a:schemeClr>
              </a:solidFill>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800" dirty="0" smtClean="0">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800" dirty="0" smtClean="0">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800" dirty="0">
              <a:latin typeface="Arial" pitchFamily="18"/>
              <a:ea typeface="Arial Unicode MS" pitchFamily="2"/>
              <a:cs typeface="Tahoma" pitchFamily="2"/>
            </a:endParaRPr>
          </a:p>
        </p:txBody>
      </p:sp>
    </p:spTree>
    <p:extLst>
      <p:ext uri="{BB962C8B-B14F-4D97-AF65-F5344CB8AC3E}">
        <p14:creationId xmlns:p14="http://schemas.microsoft.com/office/powerpoint/2010/main" val="699173507"/>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Programming Lab</a:t>
            </a:r>
            <a:endParaRPr lang="en-US" dirty="0"/>
          </a:p>
        </p:txBody>
      </p:sp>
      <p:sp>
        <p:nvSpPr>
          <p:cNvPr id="3" name="Content Placeholder 2"/>
          <p:cNvSpPr>
            <a:spLocks noGrp="1"/>
          </p:cNvSpPr>
          <p:nvPr>
            <p:ph idx="1"/>
          </p:nvPr>
        </p:nvSpPr>
        <p:spPr>
          <a:xfrm>
            <a:off x="677334" y="1498600"/>
            <a:ext cx="8596668" cy="5359400"/>
          </a:xfrm>
        </p:spPr>
        <p:txBody>
          <a:bodyPr>
            <a:normAutofit fontScale="92500" lnSpcReduction="20000"/>
          </a:bodyPr>
          <a:lstStyle/>
          <a:p>
            <a:pPr marL="0" indent="0">
              <a:buNone/>
            </a:pPr>
            <a:r>
              <a:rPr lang="en-US" sz="2600" dirty="0" smtClean="0"/>
              <a:t>Step #5 cont.</a:t>
            </a:r>
          </a:p>
          <a:p>
            <a:pPr marL="457200" indent="-457200">
              <a:buFont typeface="+mj-lt"/>
              <a:buAutoNum type="arabicPeriod" startAt="3"/>
            </a:pPr>
            <a:r>
              <a:rPr lang="en-US" sz="2600" dirty="0" smtClean="0"/>
              <a:t>In the </a:t>
            </a:r>
            <a:r>
              <a:rPr lang="en-US" sz="2600" dirty="0" smtClean="0">
                <a:solidFill>
                  <a:schemeClr val="accent1">
                    <a:lumMod val="75000"/>
                  </a:schemeClr>
                </a:solidFill>
              </a:rPr>
              <a:t>Group List</a:t>
            </a:r>
            <a:r>
              <a:rPr lang="en-US" sz="2600" dirty="0" smtClean="0"/>
              <a:t> box use the dropdown to find the new Digital RX Group we just created (ARESZ). It should be at the bottom of the list. Click on the Group List name to add it to the </a:t>
            </a:r>
            <a:r>
              <a:rPr lang="en-US" sz="2600" dirty="0" smtClean="0">
                <a:solidFill>
                  <a:schemeClr val="accent1">
                    <a:lumMod val="75000"/>
                  </a:schemeClr>
                </a:solidFill>
              </a:rPr>
              <a:t>Group List</a:t>
            </a:r>
            <a:r>
              <a:rPr lang="en-US" sz="2600" dirty="0" smtClean="0"/>
              <a:t> box.</a:t>
            </a:r>
          </a:p>
          <a:p>
            <a:pPr marL="457200" indent="-457200">
              <a:buFont typeface="+mj-lt"/>
              <a:buAutoNum type="arabicPeriod" startAt="3"/>
            </a:pPr>
            <a:r>
              <a:rPr lang="en-US" sz="2600" dirty="0" smtClean="0"/>
              <a:t>Close the window to exit and save your changes.</a:t>
            </a:r>
          </a:p>
          <a:p>
            <a:pPr marL="457200" indent="-457200">
              <a:buFont typeface="+mj-lt"/>
              <a:buAutoNum type="arabicPeriod" startAt="3"/>
            </a:pPr>
            <a:r>
              <a:rPr lang="en-US" sz="2600" dirty="0" smtClean="0"/>
              <a:t>Follow the same process for the channel named ARES2.</a:t>
            </a:r>
          </a:p>
          <a:p>
            <a:pPr marL="457200" indent="-457200">
              <a:buFont typeface="+mj-lt"/>
              <a:buAutoNum type="arabicPeriod" startAt="3"/>
            </a:pPr>
            <a:r>
              <a:rPr lang="en-US" sz="2600" dirty="0"/>
              <a:t>Click on the Channel named </a:t>
            </a:r>
            <a:r>
              <a:rPr lang="en-US" sz="2600" dirty="0" smtClean="0"/>
              <a:t>ARES2 </a:t>
            </a:r>
            <a:r>
              <a:rPr lang="en-US" sz="2600" dirty="0"/>
              <a:t>to open its configuration screen</a:t>
            </a:r>
            <a:r>
              <a:rPr lang="en-US" sz="2600" dirty="0" smtClean="0"/>
              <a:t>.</a:t>
            </a:r>
          </a:p>
          <a:p>
            <a:pPr marL="457200" indent="-457200">
              <a:buFont typeface="+mj-lt"/>
              <a:buAutoNum type="arabicPeriod" startAt="3"/>
            </a:pPr>
            <a:r>
              <a:rPr lang="en-US" sz="2600" dirty="0"/>
              <a:t>In the </a:t>
            </a:r>
            <a:r>
              <a:rPr lang="en-US" sz="2600" dirty="0">
                <a:solidFill>
                  <a:schemeClr val="accent1">
                    <a:lumMod val="75000"/>
                  </a:schemeClr>
                </a:solidFill>
              </a:rPr>
              <a:t>Group List</a:t>
            </a:r>
            <a:r>
              <a:rPr lang="en-US" sz="2600" dirty="0"/>
              <a:t> box use the dropdown to find the new Digital RX Group we just created (ARESZ). It should be at the bottom of the list. Click on the Group List name to add it to the </a:t>
            </a:r>
            <a:r>
              <a:rPr lang="en-US" sz="2600" dirty="0">
                <a:solidFill>
                  <a:schemeClr val="accent1">
                    <a:lumMod val="75000"/>
                  </a:schemeClr>
                </a:solidFill>
              </a:rPr>
              <a:t>Group List</a:t>
            </a:r>
            <a:r>
              <a:rPr lang="en-US" sz="2600" dirty="0"/>
              <a:t> box</a:t>
            </a:r>
            <a:r>
              <a:rPr lang="en-US" sz="2600" dirty="0" smtClean="0"/>
              <a:t>.</a:t>
            </a:r>
          </a:p>
          <a:p>
            <a:pPr marL="457200" indent="-457200">
              <a:buFont typeface="+mj-lt"/>
              <a:buAutoNum type="arabicPeriod" startAt="3"/>
            </a:pPr>
            <a:r>
              <a:rPr lang="en-US" sz="2600" dirty="0"/>
              <a:t>Close the window to exit and save your changes.</a:t>
            </a:r>
          </a:p>
          <a:p>
            <a:pPr marL="457200" indent="-457200">
              <a:buFont typeface="+mj-lt"/>
              <a:buAutoNum type="arabicPeriod" startAt="3"/>
            </a:pPr>
            <a:endParaRPr lang="en-US" sz="2600" dirty="0"/>
          </a:p>
          <a:p>
            <a:pPr marL="0" indent="0">
              <a:buNone/>
            </a:pPr>
            <a:endParaRPr lang="en-US" sz="2400" dirty="0"/>
          </a:p>
          <a:p>
            <a:pPr marL="457200" indent="-457200">
              <a:buFont typeface="+mj-lt"/>
              <a:buAutoNum type="arabicPeriod" startAt="3"/>
            </a:pPr>
            <a:endParaRPr lang="en-US" sz="2400" dirty="0" smtClean="0"/>
          </a:p>
          <a:p>
            <a:pPr marL="457200" indent="-457200">
              <a:buFont typeface="+mj-lt"/>
              <a:buAutoNum type="arabicPeriod" startAt="3"/>
            </a:pPr>
            <a:endParaRPr lang="en-US" sz="2400" dirty="0"/>
          </a:p>
          <a:p>
            <a:pPr marL="514350" indent="-514350" defTabSz="967710" hangingPunct="0">
              <a:spcAft>
                <a:spcPts val="1492"/>
              </a:spcAft>
              <a:buFont typeface="+mj-lt"/>
              <a:buAutoNum type="arabicPeriod" startAt="7"/>
              <a:defRPr sz="1800" b="0" i="0" u="none" strike="noStrike" kern="0" cap="none" spc="0" baseline="0">
                <a:solidFill>
                  <a:srgbClr val="000000"/>
                </a:solidFill>
                <a:uFillTx/>
              </a:defRPr>
            </a:pPr>
            <a:endParaRPr lang="en-US" sz="2400" dirty="0"/>
          </a:p>
          <a:p>
            <a:pPr marL="0" indent="0" defTabSz="967710" hangingPunct="0">
              <a:spcAft>
                <a:spcPts val="1492"/>
              </a:spcAft>
              <a:buNone/>
              <a:defRPr sz="1800" b="0" i="0" u="none" strike="noStrike" kern="0" cap="none" spc="0" baseline="0">
                <a:solidFill>
                  <a:srgbClr val="000000"/>
                </a:solidFill>
                <a:uFillTx/>
              </a:defRPr>
            </a:pPr>
            <a:endParaRPr lang="en-US" sz="2600" dirty="0" smtClean="0"/>
          </a:p>
          <a:p>
            <a:pPr marL="514350" indent="-514350" defTabSz="967710" hangingPunct="0">
              <a:spcAft>
                <a:spcPts val="1492"/>
              </a:spcAft>
              <a:buFont typeface="+mj-lt"/>
              <a:buAutoNum type="arabicPeriod" startAt="7"/>
              <a:defRPr sz="1800" b="0" i="0" u="none" strike="noStrike" kern="0" cap="none" spc="0" baseline="0">
                <a:solidFill>
                  <a:srgbClr val="000000"/>
                </a:solidFill>
                <a:uFillTx/>
              </a:defRPr>
            </a:pPr>
            <a:endParaRPr lang="en-US" sz="2600" dirty="0" smtClean="0"/>
          </a:p>
          <a:p>
            <a:pPr marL="514350" indent="-514350" defTabSz="967710" hangingPunct="0">
              <a:spcAft>
                <a:spcPts val="1492"/>
              </a:spcAft>
              <a:buFont typeface="+mj-lt"/>
              <a:buAutoNum type="arabicPeriod" startAt="7"/>
              <a:defRPr sz="1800" b="0" i="0" u="none" strike="noStrike" kern="0" cap="none" spc="0" baseline="0">
                <a:solidFill>
                  <a:srgbClr val="000000"/>
                </a:solidFill>
                <a:uFillTx/>
              </a:defRPr>
            </a:pPr>
            <a:endParaRPr lang="en-US" sz="2600" dirty="0">
              <a:latin typeface="Arial" pitchFamily="18"/>
              <a:ea typeface="Arial Unicode MS" pitchFamily="2"/>
              <a:cs typeface="Tahoma" pitchFamily="2"/>
            </a:endParaRPr>
          </a:p>
          <a:p>
            <a:pPr marL="514350" indent="-514350" defTabSz="967710" hangingPunct="0">
              <a:spcAft>
                <a:spcPts val="1492"/>
              </a:spcAft>
              <a:buFont typeface="+mj-lt"/>
              <a:buAutoNum type="arabicPeriod" startAt="7"/>
              <a:defRPr sz="1800" b="0" i="0" u="none" strike="noStrike" kern="0" cap="none" spc="0" baseline="0">
                <a:solidFill>
                  <a:srgbClr val="000000"/>
                </a:solidFill>
                <a:uFillTx/>
              </a:defRPr>
            </a:pPr>
            <a:endParaRPr lang="en-US" sz="2600" dirty="0"/>
          </a:p>
          <a:p>
            <a:pPr marL="514350" indent="-514350" defTabSz="967710" hangingPunct="0">
              <a:spcAft>
                <a:spcPts val="1492"/>
              </a:spcAft>
              <a:buFont typeface="+mj-lt"/>
              <a:buAutoNum type="arabicPeriod" startAt="7"/>
              <a:defRPr sz="1800" b="0" i="0" u="none" strike="noStrike" kern="0" cap="none" spc="0" baseline="0">
                <a:solidFill>
                  <a:srgbClr val="000000"/>
                </a:solidFill>
                <a:uFillTx/>
              </a:defRPr>
            </a:pPr>
            <a:endParaRPr lang="en-US" sz="2600" dirty="0" smtClean="0"/>
          </a:p>
          <a:p>
            <a:pPr marL="0" indent="0" defTabSz="967710" hangingPunct="0">
              <a:spcAft>
                <a:spcPts val="1492"/>
              </a:spcAft>
              <a:buNone/>
              <a:defRPr sz="1800" b="0" i="0" u="none" strike="noStrike" kern="0" cap="none" spc="0" baseline="0">
                <a:solidFill>
                  <a:srgbClr val="000000"/>
                </a:solidFill>
                <a:uFillTx/>
              </a:defRPr>
            </a:pPr>
            <a:endParaRPr lang="en-US" sz="2800" dirty="0">
              <a:latin typeface="Arial" pitchFamily="18"/>
              <a:ea typeface="Arial Unicode MS" pitchFamily="2"/>
              <a:cs typeface="Tahoma" pitchFamily="2"/>
            </a:endParaRPr>
          </a:p>
          <a:p>
            <a:pPr marL="514350" indent="-514350" defTabSz="967710" hangingPunct="0">
              <a:spcAft>
                <a:spcPts val="1492"/>
              </a:spcAft>
              <a:buFont typeface="+mj-lt"/>
              <a:buAutoNum type="arabicPeriod"/>
              <a:defRPr sz="1800" b="0" i="0" u="none" strike="noStrike" kern="0" cap="none" spc="0" baseline="0">
                <a:solidFill>
                  <a:srgbClr val="000000"/>
                </a:solidFill>
                <a:uFillTx/>
              </a:defRPr>
            </a:pPr>
            <a:endParaRPr lang="en-US" sz="2800" dirty="0">
              <a:solidFill>
                <a:schemeClr val="accent1">
                  <a:lumMod val="75000"/>
                </a:schemeClr>
              </a:solidFill>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800" dirty="0" smtClean="0">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800" dirty="0" smtClean="0">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800" dirty="0">
              <a:latin typeface="Arial" pitchFamily="18"/>
              <a:ea typeface="Arial Unicode MS" pitchFamily="2"/>
              <a:cs typeface="Tahoma" pitchFamily="2"/>
            </a:endParaRPr>
          </a:p>
        </p:txBody>
      </p:sp>
    </p:spTree>
    <p:extLst>
      <p:ext uri="{BB962C8B-B14F-4D97-AF65-F5344CB8AC3E}">
        <p14:creationId xmlns:p14="http://schemas.microsoft.com/office/powerpoint/2010/main" val="40982191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8771"/>
            <a:ext cx="8596668" cy="1320800"/>
          </a:xfrm>
        </p:spPr>
        <p:txBody>
          <a:bodyPr/>
          <a:lstStyle/>
          <a:p>
            <a:r>
              <a:rPr lang="en-US" dirty="0" smtClean="0">
                <a:solidFill>
                  <a:schemeClr val="accent1">
                    <a:lumMod val="75000"/>
                  </a:schemeClr>
                </a:solidFill>
              </a:rPr>
              <a:t>General Setting cont.</a:t>
            </a:r>
            <a:endParaRPr lang="en-US" dirty="0">
              <a:solidFill>
                <a:schemeClr val="accent1">
                  <a:lumMod val="75000"/>
                </a:schemeClr>
              </a:solidFill>
            </a:endParaRPr>
          </a:p>
        </p:txBody>
      </p:sp>
      <p:sp>
        <p:nvSpPr>
          <p:cNvPr id="3" name="Content Placeholder 2"/>
          <p:cNvSpPr>
            <a:spLocks noGrp="1"/>
          </p:cNvSpPr>
          <p:nvPr>
            <p:ph idx="1"/>
          </p:nvPr>
        </p:nvSpPr>
        <p:spPr>
          <a:xfrm>
            <a:off x="677334" y="963386"/>
            <a:ext cx="8596668" cy="5894613"/>
          </a:xfrm>
        </p:spPr>
        <p:txBody>
          <a:bodyPr>
            <a:normAutofit/>
          </a:bodyPr>
          <a:lstStyle/>
          <a:p>
            <a:r>
              <a:rPr lang="en-US" sz="2400" b="1" dirty="0" smtClean="0">
                <a:solidFill>
                  <a:schemeClr val="accent1">
                    <a:lumMod val="75000"/>
                  </a:schemeClr>
                </a:solidFill>
              </a:rPr>
              <a:t>Monitor Type </a:t>
            </a:r>
            <a:r>
              <a:rPr lang="en-US" sz="2400" dirty="0" smtClean="0">
                <a:solidFill>
                  <a:schemeClr val="tx1"/>
                </a:solidFill>
              </a:rPr>
              <a:t>– (Analog Mode Only) Sets the Monitor mode to either Open Squelch or Silent. The user can access the Monitor feature by assigning a short or long programmable button press. This is a radio-wide feature.</a:t>
            </a:r>
          </a:p>
          <a:p>
            <a:pPr marL="0" indent="0">
              <a:buNone/>
            </a:pPr>
            <a:r>
              <a:rPr lang="en-US" sz="2400" b="1" dirty="0" smtClean="0">
                <a:solidFill>
                  <a:schemeClr val="tx1"/>
                </a:solidFill>
              </a:rPr>
              <a:t>Open Squelch</a:t>
            </a:r>
            <a:r>
              <a:rPr lang="en-US" sz="2400" dirty="0" smtClean="0">
                <a:solidFill>
                  <a:schemeClr val="tx1"/>
                </a:solidFill>
              </a:rPr>
              <a:t> – Radio unmutes regardless of whether           there is any channel activity. If no activity is present, noise is heard through the speaker.</a:t>
            </a:r>
          </a:p>
          <a:p>
            <a:pPr marL="0" indent="0">
              <a:buNone/>
            </a:pPr>
            <a:r>
              <a:rPr lang="en-US" sz="2400" b="1" dirty="0" smtClean="0">
                <a:solidFill>
                  <a:schemeClr val="tx1"/>
                </a:solidFill>
              </a:rPr>
              <a:t>Silent</a:t>
            </a:r>
            <a:r>
              <a:rPr lang="en-US" sz="2400" dirty="0" smtClean="0">
                <a:solidFill>
                  <a:schemeClr val="tx1"/>
                </a:solidFill>
              </a:rPr>
              <a:t> – Radio unmutes only if there is channel activity.</a:t>
            </a:r>
          </a:p>
          <a:p>
            <a:r>
              <a:rPr lang="en-US" sz="2400" b="1" dirty="0" smtClean="0">
                <a:solidFill>
                  <a:schemeClr val="accent1">
                    <a:lumMod val="75000"/>
                  </a:schemeClr>
                </a:solidFill>
              </a:rPr>
              <a:t>VOX Sensitivity </a:t>
            </a:r>
            <a:r>
              <a:rPr lang="en-US" sz="2400" dirty="0" smtClean="0">
                <a:solidFill>
                  <a:schemeClr val="tx1"/>
                </a:solidFill>
              </a:rPr>
              <a:t>– VOX automatically transmits when the audio level is higher than the configured VOX Gain Level. Off:1 (low sensitivity) – 10 (high sensitivity)</a:t>
            </a:r>
          </a:p>
          <a:p>
            <a:endParaRPr lang="en-US" sz="2400" dirty="0" smtClean="0"/>
          </a:p>
          <a:p>
            <a:endParaRPr lang="en-US" sz="2400" dirty="0" smtClean="0"/>
          </a:p>
          <a:p>
            <a:endParaRPr lang="en-US" sz="2400" dirty="0" smtClean="0"/>
          </a:p>
          <a:p>
            <a:endParaRPr lang="en-US" sz="2400" dirty="0" smtClean="0"/>
          </a:p>
        </p:txBody>
      </p:sp>
    </p:spTree>
    <p:extLst>
      <p:ext uri="{BB962C8B-B14F-4D97-AF65-F5344CB8AC3E}">
        <p14:creationId xmlns:p14="http://schemas.microsoft.com/office/powerpoint/2010/main" val="1779316715"/>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Programming Lab</a:t>
            </a:r>
            <a:endParaRPr lang="en-US" dirty="0"/>
          </a:p>
        </p:txBody>
      </p:sp>
      <p:sp>
        <p:nvSpPr>
          <p:cNvPr id="3" name="Content Placeholder 2"/>
          <p:cNvSpPr>
            <a:spLocks noGrp="1"/>
          </p:cNvSpPr>
          <p:nvPr>
            <p:ph idx="1"/>
          </p:nvPr>
        </p:nvSpPr>
        <p:spPr>
          <a:xfrm>
            <a:off x="677334" y="1498600"/>
            <a:ext cx="8596668" cy="5359400"/>
          </a:xfrm>
        </p:spPr>
        <p:txBody>
          <a:bodyPr>
            <a:normAutofit/>
          </a:bodyPr>
          <a:lstStyle/>
          <a:p>
            <a:pPr marL="0" indent="0">
              <a:buNone/>
            </a:pPr>
            <a:r>
              <a:rPr lang="en-US" sz="2600" dirty="0" smtClean="0"/>
              <a:t>The </a:t>
            </a:r>
            <a:r>
              <a:rPr lang="en-US" sz="2600" dirty="0" err="1" smtClean="0"/>
              <a:t>codeplug</a:t>
            </a:r>
            <a:r>
              <a:rPr lang="en-US" sz="2600" dirty="0" smtClean="0"/>
              <a:t> changes are now complete. You can save the </a:t>
            </a:r>
            <a:r>
              <a:rPr lang="en-US" sz="2600" dirty="0" err="1" smtClean="0"/>
              <a:t>codeplug</a:t>
            </a:r>
            <a:r>
              <a:rPr lang="en-US" sz="2600" dirty="0" smtClean="0"/>
              <a:t> and/or write the new </a:t>
            </a:r>
            <a:r>
              <a:rPr lang="en-US" sz="2600" dirty="0" err="1" smtClean="0"/>
              <a:t>codeplug</a:t>
            </a:r>
            <a:r>
              <a:rPr lang="en-US" sz="2600" dirty="0" smtClean="0"/>
              <a:t> to your radio. </a:t>
            </a:r>
          </a:p>
          <a:p>
            <a:pPr marL="0" indent="0">
              <a:buNone/>
            </a:pPr>
            <a:r>
              <a:rPr lang="en-US" sz="2600" dirty="0" smtClean="0"/>
              <a:t>You should now be able to hear traffic on either talk group in the ARES zone no matter which channel you are on and transmit on either talk group depending on which channel you have selected. </a:t>
            </a:r>
            <a:endParaRPr lang="en-US" sz="2600" dirty="0"/>
          </a:p>
          <a:p>
            <a:pPr marL="457200" indent="-457200">
              <a:buFont typeface="+mj-lt"/>
              <a:buAutoNum type="arabicPeriod" startAt="3"/>
            </a:pPr>
            <a:endParaRPr lang="en-US" sz="2600" dirty="0"/>
          </a:p>
          <a:p>
            <a:pPr marL="0" indent="0">
              <a:buNone/>
            </a:pPr>
            <a:endParaRPr lang="en-US" sz="2400" dirty="0"/>
          </a:p>
          <a:p>
            <a:pPr marL="457200" indent="-457200">
              <a:buFont typeface="+mj-lt"/>
              <a:buAutoNum type="arabicPeriod" startAt="3"/>
            </a:pPr>
            <a:endParaRPr lang="en-US" sz="2400" dirty="0" smtClean="0"/>
          </a:p>
          <a:p>
            <a:pPr marL="457200" indent="-457200">
              <a:buFont typeface="+mj-lt"/>
              <a:buAutoNum type="arabicPeriod" startAt="3"/>
            </a:pPr>
            <a:endParaRPr lang="en-US" sz="2400" dirty="0"/>
          </a:p>
          <a:p>
            <a:pPr marL="514350" indent="-514350" defTabSz="967710" hangingPunct="0">
              <a:spcAft>
                <a:spcPts val="1492"/>
              </a:spcAft>
              <a:buFont typeface="+mj-lt"/>
              <a:buAutoNum type="arabicPeriod" startAt="7"/>
              <a:defRPr sz="1800" b="0" i="0" u="none" strike="noStrike" kern="0" cap="none" spc="0" baseline="0">
                <a:solidFill>
                  <a:srgbClr val="000000"/>
                </a:solidFill>
                <a:uFillTx/>
              </a:defRPr>
            </a:pPr>
            <a:endParaRPr lang="en-US" sz="2400" dirty="0"/>
          </a:p>
          <a:p>
            <a:pPr marL="0" indent="0" defTabSz="967710" hangingPunct="0">
              <a:spcAft>
                <a:spcPts val="1492"/>
              </a:spcAft>
              <a:buNone/>
              <a:defRPr sz="1800" b="0" i="0" u="none" strike="noStrike" kern="0" cap="none" spc="0" baseline="0">
                <a:solidFill>
                  <a:srgbClr val="000000"/>
                </a:solidFill>
                <a:uFillTx/>
              </a:defRPr>
            </a:pPr>
            <a:endParaRPr lang="en-US" sz="2600" dirty="0" smtClean="0"/>
          </a:p>
          <a:p>
            <a:pPr marL="514350" indent="-514350" defTabSz="967710" hangingPunct="0">
              <a:spcAft>
                <a:spcPts val="1492"/>
              </a:spcAft>
              <a:buFont typeface="+mj-lt"/>
              <a:buAutoNum type="arabicPeriod" startAt="7"/>
              <a:defRPr sz="1800" b="0" i="0" u="none" strike="noStrike" kern="0" cap="none" spc="0" baseline="0">
                <a:solidFill>
                  <a:srgbClr val="000000"/>
                </a:solidFill>
                <a:uFillTx/>
              </a:defRPr>
            </a:pPr>
            <a:endParaRPr lang="en-US" sz="2600" dirty="0" smtClean="0"/>
          </a:p>
          <a:p>
            <a:pPr marL="514350" indent="-514350" defTabSz="967710" hangingPunct="0">
              <a:spcAft>
                <a:spcPts val="1492"/>
              </a:spcAft>
              <a:buFont typeface="+mj-lt"/>
              <a:buAutoNum type="arabicPeriod" startAt="7"/>
              <a:defRPr sz="1800" b="0" i="0" u="none" strike="noStrike" kern="0" cap="none" spc="0" baseline="0">
                <a:solidFill>
                  <a:srgbClr val="000000"/>
                </a:solidFill>
                <a:uFillTx/>
              </a:defRPr>
            </a:pPr>
            <a:endParaRPr lang="en-US" sz="2600" dirty="0">
              <a:latin typeface="Arial" pitchFamily="18"/>
              <a:ea typeface="Arial Unicode MS" pitchFamily="2"/>
              <a:cs typeface="Tahoma" pitchFamily="2"/>
            </a:endParaRPr>
          </a:p>
          <a:p>
            <a:pPr marL="514350" indent="-514350" defTabSz="967710" hangingPunct="0">
              <a:spcAft>
                <a:spcPts val="1492"/>
              </a:spcAft>
              <a:buFont typeface="+mj-lt"/>
              <a:buAutoNum type="arabicPeriod" startAt="7"/>
              <a:defRPr sz="1800" b="0" i="0" u="none" strike="noStrike" kern="0" cap="none" spc="0" baseline="0">
                <a:solidFill>
                  <a:srgbClr val="000000"/>
                </a:solidFill>
                <a:uFillTx/>
              </a:defRPr>
            </a:pPr>
            <a:endParaRPr lang="en-US" sz="2600" dirty="0"/>
          </a:p>
          <a:p>
            <a:pPr marL="514350" indent="-514350" defTabSz="967710" hangingPunct="0">
              <a:spcAft>
                <a:spcPts val="1492"/>
              </a:spcAft>
              <a:buFont typeface="+mj-lt"/>
              <a:buAutoNum type="arabicPeriod" startAt="7"/>
              <a:defRPr sz="1800" b="0" i="0" u="none" strike="noStrike" kern="0" cap="none" spc="0" baseline="0">
                <a:solidFill>
                  <a:srgbClr val="000000"/>
                </a:solidFill>
                <a:uFillTx/>
              </a:defRPr>
            </a:pPr>
            <a:endParaRPr lang="en-US" sz="2600" dirty="0" smtClean="0"/>
          </a:p>
          <a:p>
            <a:pPr marL="0" indent="0" defTabSz="967710" hangingPunct="0">
              <a:spcAft>
                <a:spcPts val="1492"/>
              </a:spcAft>
              <a:buNone/>
              <a:defRPr sz="1800" b="0" i="0" u="none" strike="noStrike" kern="0" cap="none" spc="0" baseline="0">
                <a:solidFill>
                  <a:srgbClr val="000000"/>
                </a:solidFill>
                <a:uFillTx/>
              </a:defRPr>
            </a:pPr>
            <a:endParaRPr lang="en-US" sz="2800" dirty="0">
              <a:latin typeface="Arial" pitchFamily="18"/>
              <a:ea typeface="Arial Unicode MS" pitchFamily="2"/>
              <a:cs typeface="Tahoma" pitchFamily="2"/>
            </a:endParaRPr>
          </a:p>
          <a:p>
            <a:pPr marL="514350" indent="-514350" defTabSz="967710" hangingPunct="0">
              <a:spcAft>
                <a:spcPts val="1492"/>
              </a:spcAft>
              <a:buFont typeface="+mj-lt"/>
              <a:buAutoNum type="arabicPeriod"/>
              <a:defRPr sz="1800" b="0" i="0" u="none" strike="noStrike" kern="0" cap="none" spc="0" baseline="0">
                <a:solidFill>
                  <a:srgbClr val="000000"/>
                </a:solidFill>
                <a:uFillTx/>
              </a:defRPr>
            </a:pPr>
            <a:endParaRPr lang="en-US" sz="2800" dirty="0">
              <a:solidFill>
                <a:schemeClr val="accent1">
                  <a:lumMod val="75000"/>
                </a:schemeClr>
              </a:solidFill>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800" dirty="0" smtClean="0">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800" dirty="0" smtClean="0">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800" dirty="0">
              <a:latin typeface="Arial" pitchFamily="18"/>
              <a:ea typeface="Arial Unicode MS" pitchFamily="2"/>
              <a:cs typeface="Tahoma" pitchFamily="2"/>
            </a:endParaRPr>
          </a:p>
        </p:txBody>
      </p:sp>
    </p:spTree>
    <p:extLst>
      <p:ext uri="{BB962C8B-B14F-4D97-AF65-F5344CB8AC3E}">
        <p14:creationId xmlns:p14="http://schemas.microsoft.com/office/powerpoint/2010/main" val="3316899388"/>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Scan Lists</a:t>
            </a:r>
            <a:endParaRPr lang="en-US" dirty="0"/>
          </a:p>
        </p:txBody>
      </p:sp>
      <p:sp>
        <p:nvSpPr>
          <p:cNvPr id="3" name="Content Placeholder 2"/>
          <p:cNvSpPr>
            <a:spLocks noGrp="1"/>
          </p:cNvSpPr>
          <p:nvPr>
            <p:ph idx="1"/>
          </p:nvPr>
        </p:nvSpPr>
        <p:spPr>
          <a:xfrm>
            <a:off x="677334" y="1498600"/>
            <a:ext cx="8596668" cy="5359400"/>
          </a:xfrm>
        </p:spPr>
        <p:txBody>
          <a:bodyPr>
            <a:normAutofit fontScale="25000" lnSpcReduction="20000"/>
          </a:bodyPr>
          <a:lstStyle/>
          <a:p>
            <a:pPr marL="0" indent="0">
              <a:buNone/>
            </a:pPr>
            <a:r>
              <a:rPr lang="en-US" sz="9600" dirty="0" smtClean="0"/>
              <a:t>Creating a Scan List is very similar to creating a Digital RX Group List.</a:t>
            </a:r>
          </a:p>
          <a:p>
            <a:pPr marL="0" indent="0">
              <a:buNone/>
            </a:pPr>
            <a:r>
              <a:rPr lang="en-US" sz="9600" dirty="0">
                <a:latin typeface="Arial" pitchFamily="18"/>
                <a:ea typeface="Arial Unicode MS" pitchFamily="2"/>
                <a:cs typeface="Tahoma" pitchFamily="2"/>
              </a:rPr>
              <a:t>In the </a:t>
            </a:r>
            <a:r>
              <a:rPr lang="en-US" sz="9600" dirty="0" smtClean="0">
                <a:solidFill>
                  <a:schemeClr val="accent1">
                    <a:lumMod val="75000"/>
                  </a:schemeClr>
                </a:solidFill>
                <a:latin typeface="Arial" pitchFamily="18"/>
                <a:ea typeface="Arial Unicode MS" pitchFamily="2"/>
                <a:cs typeface="Tahoma" pitchFamily="2"/>
              </a:rPr>
              <a:t>Scan List </a:t>
            </a:r>
            <a:r>
              <a:rPr lang="en-US" sz="9600" dirty="0">
                <a:solidFill>
                  <a:schemeClr val="tx1"/>
                </a:solidFill>
                <a:latin typeface="Arial" pitchFamily="18"/>
                <a:ea typeface="Arial Unicode MS" pitchFamily="2"/>
                <a:cs typeface="Tahoma" pitchFamily="2"/>
              </a:rPr>
              <a:t>section</a:t>
            </a:r>
            <a:r>
              <a:rPr lang="en-US" sz="9600" dirty="0" smtClean="0">
                <a:solidFill>
                  <a:schemeClr val="tx1"/>
                </a:solidFill>
                <a:latin typeface="Arial" pitchFamily="18"/>
                <a:ea typeface="Arial Unicode MS" pitchFamily="2"/>
                <a:cs typeface="Tahoma" pitchFamily="2"/>
              </a:rPr>
              <a:t>:</a:t>
            </a:r>
          </a:p>
          <a:p>
            <a:pPr marL="514350" indent="-514350">
              <a:buFont typeface="+mj-lt"/>
              <a:buAutoNum type="arabicPeriod"/>
            </a:pPr>
            <a:r>
              <a:rPr lang="en-US" sz="9600" dirty="0">
                <a:latin typeface="Arial" pitchFamily="18"/>
                <a:ea typeface="Arial Unicode MS" pitchFamily="2"/>
                <a:cs typeface="Tahoma" pitchFamily="2"/>
              </a:rPr>
              <a:t>Add a new </a:t>
            </a:r>
            <a:r>
              <a:rPr lang="en-US" sz="9600" dirty="0" smtClean="0">
                <a:latin typeface="Arial" pitchFamily="18"/>
                <a:ea typeface="Arial Unicode MS" pitchFamily="2"/>
                <a:cs typeface="Tahoma" pitchFamily="2"/>
              </a:rPr>
              <a:t>scan </a:t>
            </a:r>
            <a:r>
              <a:rPr lang="en-US" sz="9600" dirty="0">
                <a:latin typeface="Arial" pitchFamily="18"/>
                <a:ea typeface="Arial Unicode MS" pitchFamily="2"/>
                <a:cs typeface="Tahoma" pitchFamily="2"/>
              </a:rPr>
              <a:t>list, either right click on </a:t>
            </a:r>
            <a:r>
              <a:rPr lang="en-US" sz="9600" dirty="0" smtClean="0">
                <a:solidFill>
                  <a:schemeClr val="accent1">
                    <a:lumMod val="75000"/>
                  </a:schemeClr>
                </a:solidFill>
                <a:latin typeface="Arial" pitchFamily="18"/>
                <a:ea typeface="Arial Unicode MS" pitchFamily="2"/>
                <a:cs typeface="Tahoma" pitchFamily="2"/>
              </a:rPr>
              <a:t>Scan List </a:t>
            </a:r>
            <a:r>
              <a:rPr lang="en-US" sz="9600" dirty="0" smtClean="0">
                <a:latin typeface="Arial" pitchFamily="18"/>
                <a:ea typeface="Arial Unicode MS" pitchFamily="2"/>
                <a:cs typeface="Tahoma" pitchFamily="2"/>
              </a:rPr>
              <a:t>and </a:t>
            </a:r>
            <a:r>
              <a:rPr lang="en-US" sz="9600" dirty="0">
                <a:latin typeface="Arial" pitchFamily="18"/>
                <a:ea typeface="Arial Unicode MS" pitchFamily="2"/>
                <a:cs typeface="Tahoma" pitchFamily="2"/>
              </a:rPr>
              <a:t>select Add or open an existing </a:t>
            </a:r>
            <a:r>
              <a:rPr lang="en-US" sz="9600" dirty="0" smtClean="0">
                <a:latin typeface="Arial" pitchFamily="18"/>
                <a:ea typeface="Arial Unicode MS" pitchFamily="2"/>
                <a:cs typeface="Tahoma" pitchFamily="2"/>
              </a:rPr>
              <a:t>scan </a:t>
            </a:r>
            <a:r>
              <a:rPr lang="en-US" sz="9600" dirty="0">
                <a:latin typeface="Arial" pitchFamily="18"/>
                <a:ea typeface="Arial Unicode MS" pitchFamily="2"/>
                <a:cs typeface="Tahoma" pitchFamily="2"/>
              </a:rPr>
              <a:t>list (from the menu use Edit –&gt; Scan List) and click on the “Add” button. You will create a new </a:t>
            </a:r>
            <a:r>
              <a:rPr lang="en-US" sz="9600" dirty="0" smtClean="0">
                <a:latin typeface="Arial" pitchFamily="18"/>
                <a:ea typeface="Arial Unicode MS" pitchFamily="2"/>
                <a:cs typeface="Tahoma" pitchFamily="2"/>
              </a:rPr>
              <a:t>Scan </a:t>
            </a:r>
            <a:r>
              <a:rPr lang="en-US" sz="9600" dirty="0">
                <a:latin typeface="Arial" pitchFamily="18"/>
                <a:ea typeface="Arial Unicode MS" pitchFamily="2"/>
                <a:cs typeface="Tahoma" pitchFamily="2"/>
              </a:rPr>
              <a:t>List called </a:t>
            </a:r>
            <a:r>
              <a:rPr lang="en-US" sz="9600" dirty="0" smtClean="0">
                <a:latin typeface="Arial" pitchFamily="18"/>
                <a:ea typeface="Arial Unicode MS" pitchFamily="2"/>
                <a:cs typeface="Tahoma" pitchFamily="2"/>
              </a:rPr>
              <a:t>“ScanList1</a:t>
            </a:r>
            <a:r>
              <a:rPr lang="en-US" sz="9600" dirty="0">
                <a:latin typeface="Arial" pitchFamily="18"/>
                <a:ea typeface="Arial Unicode MS" pitchFamily="2"/>
                <a:cs typeface="Tahoma" pitchFamily="2"/>
              </a:rPr>
              <a:t>” in the </a:t>
            </a:r>
            <a:r>
              <a:rPr lang="en-US" sz="9600" dirty="0" smtClean="0">
                <a:latin typeface="Arial" pitchFamily="18"/>
                <a:ea typeface="Arial Unicode MS" pitchFamily="2"/>
                <a:cs typeface="Tahoma" pitchFamily="2"/>
              </a:rPr>
              <a:t>scan </a:t>
            </a:r>
            <a:r>
              <a:rPr lang="en-US" sz="9600" dirty="0">
                <a:latin typeface="Arial" pitchFamily="18"/>
                <a:ea typeface="Arial Unicode MS" pitchFamily="2"/>
                <a:cs typeface="Tahoma" pitchFamily="2"/>
              </a:rPr>
              <a:t>list</a:t>
            </a:r>
            <a:r>
              <a:rPr lang="en-US" sz="9600" dirty="0" smtClean="0">
                <a:latin typeface="Arial" pitchFamily="18"/>
                <a:ea typeface="Arial Unicode MS" pitchFamily="2"/>
                <a:cs typeface="Tahoma" pitchFamily="2"/>
              </a:rPr>
              <a:t>.</a:t>
            </a:r>
          </a:p>
          <a:p>
            <a:pPr marL="514350" indent="-514350">
              <a:buFont typeface="+mj-lt"/>
              <a:buAutoNum type="arabicPeriod"/>
            </a:pPr>
            <a:r>
              <a:rPr lang="en-US" sz="9600" dirty="0">
                <a:latin typeface="Arial" pitchFamily="18"/>
                <a:ea typeface="Arial Unicode MS" pitchFamily="2"/>
                <a:cs typeface="Tahoma" pitchFamily="2"/>
              </a:rPr>
              <a:t>At the bottom of the </a:t>
            </a:r>
            <a:r>
              <a:rPr lang="en-US" sz="9600" dirty="0" smtClean="0">
                <a:latin typeface="Arial" pitchFamily="18"/>
                <a:ea typeface="Arial Unicode MS" pitchFamily="2"/>
                <a:cs typeface="Tahoma" pitchFamily="2"/>
              </a:rPr>
              <a:t>scan </a:t>
            </a:r>
            <a:r>
              <a:rPr lang="en-US" sz="9600" dirty="0">
                <a:latin typeface="Arial" pitchFamily="18"/>
                <a:ea typeface="Arial Unicode MS" pitchFamily="2"/>
                <a:cs typeface="Tahoma" pitchFamily="2"/>
              </a:rPr>
              <a:t>list you will find the newly created </a:t>
            </a:r>
            <a:r>
              <a:rPr lang="en-US" sz="9600" dirty="0" smtClean="0">
                <a:latin typeface="Arial" pitchFamily="18"/>
                <a:ea typeface="Arial Unicode MS" pitchFamily="2"/>
                <a:cs typeface="Tahoma" pitchFamily="2"/>
              </a:rPr>
              <a:t>scan </a:t>
            </a:r>
            <a:r>
              <a:rPr lang="en-US" sz="9600" dirty="0">
                <a:latin typeface="Arial" pitchFamily="18"/>
                <a:ea typeface="Arial Unicode MS" pitchFamily="2"/>
                <a:cs typeface="Tahoma" pitchFamily="2"/>
              </a:rPr>
              <a:t>list called </a:t>
            </a:r>
            <a:r>
              <a:rPr lang="en-US" sz="9600" dirty="0" smtClean="0">
                <a:latin typeface="Arial" pitchFamily="18"/>
                <a:ea typeface="Arial Unicode MS" pitchFamily="2"/>
                <a:cs typeface="Tahoma" pitchFamily="2"/>
              </a:rPr>
              <a:t>“ScanList1”.</a:t>
            </a:r>
          </a:p>
          <a:p>
            <a:pPr marL="514350" indent="-514350" defTabSz="967710" hangingPunct="0">
              <a:spcAft>
                <a:spcPts val="1492"/>
              </a:spcAft>
              <a:buFont typeface="+mj-lt"/>
              <a:buAutoNum type="arabicPeriod" startAt="3"/>
              <a:defRPr sz="1800" b="0" i="0" u="none" strike="noStrike" kern="0" cap="none" spc="0" baseline="0">
                <a:solidFill>
                  <a:srgbClr val="000000"/>
                </a:solidFill>
                <a:uFillTx/>
              </a:defRPr>
            </a:pPr>
            <a:r>
              <a:rPr lang="en-US" sz="9600" dirty="0"/>
              <a:t>Click on </a:t>
            </a:r>
            <a:r>
              <a:rPr lang="en-US" sz="9600" dirty="0" smtClean="0"/>
              <a:t>“ScanList1</a:t>
            </a:r>
            <a:r>
              <a:rPr lang="en-US" sz="9600" dirty="0"/>
              <a:t>” to open its configuration window.</a:t>
            </a:r>
          </a:p>
          <a:p>
            <a:pPr marL="514350" indent="-514350" defTabSz="967710" hangingPunct="0">
              <a:spcAft>
                <a:spcPts val="1492"/>
              </a:spcAft>
              <a:buFont typeface="+mj-lt"/>
              <a:buAutoNum type="arabicPeriod" startAt="3"/>
              <a:defRPr sz="1800" b="0" i="0" u="none" strike="noStrike" kern="0" cap="none" spc="0" baseline="0">
                <a:solidFill>
                  <a:srgbClr val="000000"/>
                </a:solidFill>
                <a:uFillTx/>
              </a:defRPr>
            </a:pPr>
            <a:r>
              <a:rPr lang="en-US" sz="9600" dirty="0"/>
              <a:t>Scroll down the </a:t>
            </a:r>
            <a:r>
              <a:rPr lang="en-US" sz="9600" dirty="0">
                <a:solidFill>
                  <a:schemeClr val="accent1">
                    <a:lumMod val="75000"/>
                  </a:schemeClr>
                </a:solidFill>
              </a:rPr>
              <a:t>Available </a:t>
            </a:r>
            <a:r>
              <a:rPr lang="en-US" sz="9600" dirty="0" smtClean="0">
                <a:solidFill>
                  <a:schemeClr val="accent1">
                    <a:lumMod val="75000"/>
                  </a:schemeClr>
                </a:solidFill>
              </a:rPr>
              <a:t>Channel</a:t>
            </a:r>
            <a:r>
              <a:rPr lang="en-US" sz="9600" dirty="0" smtClean="0"/>
              <a:t> </a:t>
            </a:r>
            <a:r>
              <a:rPr lang="en-US" sz="9600" dirty="0"/>
              <a:t>list to find the </a:t>
            </a:r>
            <a:r>
              <a:rPr lang="en-US" sz="9600" dirty="0" smtClean="0"/>
              <a:t>channels that you would like to add to the list. NOTE: these channels can be either digital or analog channels or a mix of both.</a:t>
            </a:r>
            <a:endParaRPr lang="en-US" sz="9600" dirty="0"/>
          </a:p>
          <a:p>
            <a:pPr marL="514350" indent="-514350">
              <a:buFont typeface="+mj-lt"/>
              <a:buAutoNum type="arabicPeriod"/>
            </a:pPr>
            <a:endParaRPr lang="en-US" sz="2800" dirty="0" smtClean="0">
              <a:latin typeface="Arial" pitchFamily="18"/>
              <a:ea typeface="Arial Unicode MS" pitchFamily="2"/>
              <a:cs typeface="Tahoma" pitchFamily="2"/>
            </a:endParaRPr>
          </a:p>
          <a:p>
            <a:pPr marL="514350" indent="-514350">
              <a:buFont typeface="+mj-lt"/>
              <a:buAutoNum type="arabicPeriod"/>
            </a:pPr>
            <a:endParaRPr lang="en-US" sz="2800" dirty="0">
              <a:latin typeface="Arial" pitchFamily="18"/>
              <a:ea typeface="Arial Unicode MS" pitchFamily="2"/>
              <a:cs typeface="Tahoma" pitchFamily="2"/>
            </a:endParaRPr>
          </a:p>
          <a:p>
            <a:pPr marL="514350" indent="-514350">
              <a:buFont typeface="+mj-lt"/>
              <a:buAutoNum type="arabicPeriod"/>
            </a:pPr>
            <a:endParaRPr lang="en-US" sz="2600" dirty="0" smtClean="0">
              <a:latin typeface="Arial" pitchFamily="18"/>
              <a:ea typeface="Arial Unicode MS" pitchFamily="2"/>
              <a:cs typeface="Tahoma" pitchFamily="2"/>
            </a:endParaRPr>
          </a:p>
          <a:p>
            <a:pPr marL="514350" indent="-514350">
              <a:buFont typeface="+mj-lt"/>
              <a:buAutoNum type="arabicPeriod"/>
            </a:pPr>
            <a:endParaRPr lang="en-US" sz="2800" dirty="0">
              <a:latin typeface="Arial" pitchFamily="18"/>
              <a:ea typeface="Arial Unicode MS" pitchFamily="2"/>
              <a:cs typeface="Tahoma" pitchFamily="2"/>
            </a:endParaRPr>
          </a:p>
          <a:p>
            <a:pPr marL="514350" indent="-514350">
              <a:buFont typeface="+mj-lt"/>
              <a:buAutoNum type="arabicPeriod"/>
            </a:pPr>
            <a:endParaRPr lang="en-US" sz="2800" dirty="0" smtClean="0">
              <a:solidFill>
                <a:schemeClr val="tx1"/>
              </a:solidFill>
              <a:latin typeface="Arial" pitchFamily="18"/>
              <a:ea typeface="Arial Unicode MS" pitchFamily="2"/>
              <a:cs typeface="Tahoma" pitchFamily="2"/>
            </a:endParaRPr>
          </a:p>
          <a:p>
            <a:pPr marL="514350" indent="-514350">
              <a:buFont typeface="+mj-lt"/>
              <a:buAutoNum type="arabicPeriod"/>
            </a:pPr>
            <a:endParaRPr lang="en-US" sz="2800" dirty="0">
              <a:latin typeface="Arial" pitchFamily="18"/>
              <a:ea typeface="Arial Unicode MS" pitchFamily="2"/>
              <a:cs typeface="Tahoma" pitchFamily="2"/>
            </a:endParaRPr>
          </a:p>
          <a:p>
            <a:pPr marL="0" indent="0">
              <a:buNone/>
            </a:pPr>
            <a:r>
              <a:rPr lang="en-US" sz="2600" dirty="0" smtClean="0"/>
              <a:t> </a:t>
            </a:r>
            <a:endParaRPr lang="en-US" sz="2600" dirty="0"/>
          </a:p>
          <a:p>
            <a:pPr marL="457200" indent="-457200">
              <a:buFont typeface="+mj-lt"/>
              <a:buAutoNum type="arabicPeriod" startAt="3"/>
            </a:pPr>
            <a:endParaRPr lang="en-US" sz="2600" dirty="0"/>
          </a:p>
          <a:p>
            <a:pPr marL="0" indent="0">
              <a:buNone/>
            </a:pPr>
            <a:endParaRPr lang="en-US" sz="2400" dirty="0"/>
          </a:p>
          <a:p>
            <a:pPr marL="457200" indent="-457200">
              <a:buFont typeface="+mj-lt"/>
              <a:buAutoNum type="arabicPeriod" startAt="3"/>
            </a:pPr>
            <a:endParaRPr lang="en-US" sz="2400" dirty="0" smtClean="0"/>
          </a:p>
          <a:p>
            <a:pPr marL="457200" indent="-457200">
              <a:buFont typeface="+mj-lt"/>
              <a:buAutoNum type="arabicPeriod" startAt="3"/>
            </a:pPr>
            <a:endParaRPr lang="en-US" sz="2400" dirty="0"/>
          </a:p>
          <a:p>
            <a:pPr marL="514350" indent="-514350" defTabSz="967710" hangingPunct="0">
              <a:spcAft>
                <a:spcPts val="1492"/>
              </a:spcAft>
              <a:buFont typeface="+mj-lt"/>
              <a:buAutoNum type="arabicPeriod" startAt="7"/>
              <a:defRPr sz="1800" b="0" i="0" u="none" strike="noStrike" kern="0" cap="none" spc="0" baseline="0">
                <a:solidFill>
                  <a:srgbClr val="000000"/>
                </a:solidFill>
                <a:uFillTx/>
              </a:defRPr>
            </a:pPr>
            <a:endParaRPr lang="en-US" sz="2400" dirty="0"/>
          </a:p>
          <a:p>
            <a:pPr marL="0" indent="0" defTabSz="967710" hangingPunct="0">
              <a:spcAft>
                <a:spcPts val="1492"/>
              </a:spcAft>
              <a:buNone/>
              <a:defRPr sz="1800" b="0" i="0" u="none" strike="noStrike" kern="0" cap="none" spc="0" baseline="0">
                <a:solidFill>
                  <a:srgbClr val="000000"/>
                </a:solidFill>
                <a:uFillTx/>
              </a:defRPr>
            </a:pPr>
            <a:endParaRPr lang="en-US" sz="2600" dirty="0" smtClean="0"/>
          </a:p>
          <a:p>
            <a:pPr marL="514350" indent="-514350" defTabSz="967710" hangingPunct="0">
              <a:spcAft>
                <a:spcPts val="1492"/>
              </a:spcAft>
              <a:buFont typeface="+mj-lt"/>
              <a:buAutoNum type="arabicPeriod" startAt="7"/>
              <a:defRPr sz="1800" b="0" i="0" u="none" strike="noStrike" kern="0" cap="none" spc="0" baseline="0">
                <a:solidFill>
                  <a:srgbClr val="000000"/>
                </a:solidFill>
                <a:uFillTx/>
              </a:defRPr>
            </a:pPr>
            <a:endParaRPr lang="en-US" sz="2600" dirty="0" smtClean="0"/>
          </a:p>
          <a:p>
            <a:pPr marL="514350" indent="-514350" defTabSz="967710" hangingPunct="0">
              <a:spcAft>
                <a:spcPts val="1492"/>
              </a:spcAft>
              <a:buFont typeface="+mj-lt"/>
              <a:buAutoNum type="arabicPeriod" startAt="7"/>
              <a:defRPr sz="1800" b="0" i="0" u="none" strike="noStrike" kern="0" cap="none" spc="0" baseline="0">
                <a:solidFill>
                  <a:srgbClr val="000000"/>
                </a:solidFill>
                <a:uFillTx/>
              </a:defRPr>
            </a:pPr>
            <a:endParaRPr lang="en-US" sz="2600" dirty="0">
              <a:latin typeface="Arial" pitchFamily="18"/>
              <a:ea typeface="Arial Unicode MS" pitchFamily="2"/>
              <a:cs typeface="Tahoma" pitchFamily="2"/>
            </a:endParaRPr>
          </a:p>
          <a:p>
            <a:pPr marL="514350" indent="-514350" defTabSz="967710" hangingPunct="0">
              <a:spcAft>
                <a:spcPts val="1492"/>
              </a:spcAft>
              <a:buFont typeface="+mj-lt"/>
              <a:buAutoNum type="arabicPeriod" startAt="7"/>
              <a:defRPr sz="1800" b="0" i="0" u="none" strike="noStrike" kern="0" cap="none" spc="0" baseline="0">
                <a:solidFill>
                  <a:srgbClr val="000000"/>
                </a:solidFill>
                <a:uFillTx/>
              </a:defRPr>
            </a:pPr>
            <a:endParaRPr lang="en-US" sz="2600" dirty="0"/>
          </a:p>
          <a:p>
            <a:pPr marL="514350" indent="-514350" defTabSz="967710" hangingPunct="0">
              <a:spcAft>
                <a:spcPts val="1492"/>
              </a:spcAft>
              <a:buFont typeface="+mj-lt"/>
              <a:buAutoNum type="arabicPeriod" startAt="7"/>
              <a:defRPr sz="1800" b="0" i="0" u="none" strike="noStrike" kern="0" cap="none" spc="0" baseline="0">
                <a:solidFill>
                  <a:srgbClr val="000000"/>
                </a:solidFill>
                <a:uFillTx/>
              </a:defRPr>
            </a:pPr>
            <a:endParaRPr lang="en-US" sz="2600" dirty="0" smtClean="0"/>
          </a:p>
          <a:p>
            <a:pPr marL="0" indent="0" defTabSz="967710" hangingPunct="0">
              <a:spcAft>
                <a:spcPts val="1492"/>
              </a:spcAft>
              <a:buNone/>
              <a:defRPr sz="1800" b="0" i="0" u="none" strike="noStrike" kern="0" cap="none" spc="0" baseline="0">
                <a:solidFill>
                  <a:srgbClr val="000000"/>
                </a:solidFill>
                <a:uFillTx/>
              </a:defRPr>
            </a:pPr>
            <a:endParaRPr lang="en-US" sz="2800" dirty="0">
              <a:latin typeface="Arial" pitchFamily="18"/>
              <a:ea typeface="Arial Unicode MS" pitchFamily="2"/>
              <a:cs typeface="Tahoma" pitchFamily="2"/>
            </a:endParaRPr>
          </a:p>
          <a:p>
            <a:pPr marL="514350" indent="-514350" defTabSz="967710" hangingPunct="0">
              <a:spcAft>
                <a:spcPts val="1492"/>
              </a:spcAft>
              <a:buFont typeface="+mj-lt"/>
              <a:buAutoNum type="arabicPeriod"/>
              <a:defRPr sz="1800" b="0" i="0" u="none" strike="noStrike" kern="0" cap="none" spc="0" baseline="0">
                <a:solidFill>
                  <a:srgbClr val="000000"/>
                </a:solidFill>
                <a:uFillTx/>
              </a:defRPr>
            </a:pPr>
            <a:endParaRPr lang="en-US" sz="2800" dirty="0">
              <a:solidFill>
                <a:schemeClr val="accent1">
                  <a:lumMod val="75000"/>
                </a:schemeClr>
              </a:solidFill>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800" dirty="0" smtClean="0">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800" dirty="0" smtClean="0">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800" dirty="0">
              <a:latin typeface="Arial" pitchFamily="18"/>
              <a:ea typeface="Arial Unicode MS" pitchFamily="2"/>
              <a:cs typeface="Tahoma" pitchFamily="2"/>
            </a:endParaRPr>
          </a:p>
        </p:txBody>
      </p:sp>
    </p:spTree>
    <p:extLst>
      <p:ext uri="{BB962C8B-B14F-4D97-AF65-F5344CB8AC3E}">
        <p14:creationId xmlns:p14="http://schemas.microsoft.com/office/powerpoint/2010/main" val="1441725285"/>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Scan Lists cont.</a:t>
            </a:r>
            <a:endParaRPr lang="en-US" dirty="0"/>
          </a:p>
        </p:txBody>
      </p:sp>
      <p:sp>
        <p:nvSpPr>
          <p:cNvPr id="3" name="Content Placeholder 2"/>
          <p:cNvSpPr>
            <a:spLocks noGrp="1"/>
          </p:cNvSpPr>
          <p:nvPr>
            <p:ph idx="1"/>
          </p:nvPr>
        </p:nvSpPr>
        <p:spPr>
          <a:xfrm>
            <a:off x="677334" y="1498600"/>
            <a:ext cx="8596668" cy="5461000"/>
          </a:xfrm>
        </p:spPr>
        <p:txBody>
          <a:bodyPr>
            <a:normAutofit/>
          </a:bodyPr>
          <a:lstStyle/>
          <a:p>
            <a:pPr marL="514350" indent="-514350" defTabSz="967710" hangingPunct="0">
              <a:spcAft>
                <a:spcPts val="1492"/>
              </a:spcAft>
              <a:buFont typeface="+mj-lt"/>
              <a:buAutoNum type="arabicPeriod" startAt="5"/>
              <a:defRPr sz="1800" b="0" i="0" u="none" strike="noStrike" kern="0" cap="none" spc="0" baseline="0">
                <a:solidFill>
                  <a:srgbClr val="000000"/>
                </a:solidFill>
                <a:uFillTx/>
              </a:defRPr>
            </a:pPr>
            <a:r>
              <a:rPr lang="en-US" sz="2400" dirty="0" smtClean="0"/>
              <a:t>Highlight a channel in the </a:t>
            </a:r>
            <a:r>
              <a:rPr lang="en-US" sz="2400" dirty="0" smtClean="0">
                <a:solidFill>
                  <a:schemeClr val="accent1">
                    <a:lumMod val="75000"/>
                  </a:schemeClr>
                </a:solidFill>
              </a:rPr>
              <a:t>Available Channel</a:t>
            </a:r>
            <a:r>
              <a:rPr lang="en-US" sz="2400" dirty="0" smtClean="0"/>
              <a:t> list and click on the “Add” button to move that channel over to the </a:t>
            </a:r>
            <a:r>
              <a:rPr lang="en-US" sz="2400" dirty="0" smtClean="0">
                <a:solidFill>
                  <a:schemeClr val="accent1">
                    <a:lumMod val="75000"/>
                  </a:schemeClr>
                </a:solidFill>
              </a:rPr>
              <a:t>Channel Member</a:t>
            </a:r>
            <a:r>
              <a:rPr lang="en-US" sz="2400" dirty="0" smtClean="0"/>
              <a:t> box.</a:t>
            </a:r>
          </a:p>
          <a:p>
            <a:pPr marL="514350" indent="-514350" defTabSz="967710" hangingPunct="0">
              <a:spcAft>
                <a:spcPts val="1492"/>
              </a:spcAft>
              <a:buFont typeface="+mj-lt"/>
              <a:buAutoNum type="arabicPeriod" startAt="5"/>
              <a:defRPr sz="1800" b="0" i="0" u="none" strike="noStrike" kern="0" cap="none" spc="0" baseline="0">
                <a:solidFill>
                  <a:srgbClr val="000000"/>
                </a:solidFill>
                <a:uFillTx/>
              </a:defRPr>
            </a:pPr>
            <a:r>
              <a:rPr lang="en-US" sz="2400" dirty="0" smtClean="0"/>
              <a:t>Do the same for additional channels that you would like added to the scan list.</a:t>
            </a:r>
          </a:p>
          <a:p>
            <a:pPr marL="514350" indent="-514350">
              <a:buFont typeface="+mj-lt"/>
              <a:buAutoNum type="arabicPeriod" startAt="7"/>
            </a:pPr>
            <a:r>
              <a:rPr lang="en-US" sz="2400" dirty="0" smtClean="0"/>
              <a:t>All channels added </a:t>
            </a:r>
            <a:r>
              <a:rPr lang="en-US" sz="2400" dirty="0"/>
              <a:t>should now be shown in the </a:t>
            </a:r>
            <a:r>
              <a:rPr lang="en-US" sz="2400" dirty="0">
                <a:solidFill>
                  <a:schemeClr val="accent1">
                    <a:lumMod val="75000"/>
                  </a:schemeClr>
                </a:solidFill>
              </a:rPr>
              <a:t>Channel Member</a:t>
            </a:r>
            <a:r>
              <a:rPr lang="en-US" sz="2400" dirty="0"/>
              <a:t> </a:t>
            </a:r>
            <a:r>
              <a:rPr lang="en-US" sz="2400" dirty="0" smtClean="0"/>
              <a:t>box.</a:t>
            </a:r>
            <a:endParaRPr lang="en-US" sz="2400" dirty="0"/>
          </a:p>
          <a:p>
            <a:pPr marL="514350" indent="-514350">
              <a:buFont typeface="+mj-lt"/>
              <a:buAutoNum type="arabicPeriod" startAt="7"/>
            </a:pPr>
            <a:r>
              <a:rPr lang="en-US" sz="2400" dirty="0"/>
              <a:t>Change the </a:t>
            </a:r>
            <a:r>
              <a:rPr lang="en-US" sz="2400" dirty="0" smtClean="0">
                <a:solidFill>
                  <a:schemeClr val="accent1">
                    <a:lumMod val="75000"/>
                  </a:schemeClr>
                </a:solidFill>
              </a:rPr>
              <a:t>Scan </a:t>
            </a:r>
            <a:r>
              <a:rPr lang="en-US" sz="2400" dirty="0">
                <a:solidFill>
                  <a:schemeClr val="accent1">
                    <a:lumMod val="75000"/>
                  </a:schemeClr>
                </a:solidFill>
              </a:rPr>
              <a:t>List Name</a:t>
            </a:r>
            <a:r>
              <a:rPr lang="en-US" sz="2400" dirty="0"/>
              <a:t> from </a:t>
            </a:r>
            <a:r>
              <a:rPr lang="en-US" sz="2400" dirty="0" smtClean="0"/>
              <a:t>ScanList1 </a:t>
            </a:r>
            <a:r>
              <a:rPr lang="en-US" sz="2400" dirty="0"/>
              <a:t>to </a:t>
            </a:r>
            <a:r>
              <a:rPr lang="en-US" sz="2400" dirty="0" smtClean="0"/>
              <a:t>ARESSC.</a:t>
            </a:r>
            <a:endParaRPr lang="en-US" sz="2400" dirty="0"/>
          </a:p>
          <a:p>
            <a:pPr marL="514350" indent="-514350">
              <a:buFont typeface="+mj-lt"/>
              <a:buAutoNum type="arabicPeriod" startAt="7"/>
            </a:pPr>
            <a:r>
              <a:rPr lang="en-US" sz="2400" dirty="0"/>
              <a:t>Close the window to exit and save your changes</a:t>
            </a:r>
            <a:r>
              <a:rPr lang="en-US" sz="2400" dirty="0" smtClean="0"/>
              <a:t>.</a:t>
            </a:r>
          </a:p>
          <a:p>
            <a:pPr marL="514350" indent="-514350">
              <a:buFont typeface="+mj-lt"/>
              <a:buAutoNum type="arabicPeriod" startAt="7"/>
            </a:pPr>
            <a:r>
              <a:rPr lang="en-US" sz="2400" dirty="0"/>
              <a:t>Now you need to add the scan list to an available channel.</a:t>
            </a:r>
          </a:p>
          <a:p>
            <a:pPr marL="514350" indent="-514350">
              <a:buFont typeface="+mj-lt"/>
              <a:buAutoNum type="arabicPeriod" startAt="7"/>
            </a:pPr>
            <a:endParaRPr lang="en-US" sz="2400" dirty="0" smtClean="0"/>
          </a:p>
          <a:p>
            <a:pPr marL="514350" indent="-514350">
              <a:buFont typeface="+mj-lt"/>
              <a:buAutoNum type="arabicPeriod" startAt="7"/>
            </a:pPr>
            <a:endParaRPr lang="en-US" sz="2400" dirty="0" smtClean="0"/>
          </a:p>
          <a:p>
            <a:pPr marL="0" indent="0" defTabSz="967710" hangingPunct="0">
              <a:spcAft>
                <a:spcPts val="1492"/>
              </a:spcAft>
              <a:buNone/>
              <a:defRPr sz="1800" b="0" i="0" u="none" strike="noStrike" kern="0" cap="none" spc="0" baseline="0">
                <a:solidFill>
                  <a:srgbClr val="000000"/>
                </a:solidFill>
                <a:uFillTx/>
              </a:defRPr>
            </a:pPr>
            <a:endParaRPr lang="en-US" sz="2600" dirty="0" smtClean="0"/>
          </a:p>
          <a:p>
            <a:pPr marL="514350" indent="-514350" defTabSz="967710" hangingPunct="0">
              <a:spcAft>
                <a:spcPts val="1492"/>
              </a:spcAft>
              <a:buFont typeface="+mj-lt"/>
              <a:buAutoNum type="arabicPeriod" startAt="5"/>
              <a:defRPr sz="1800" b="0" i="0" u="none" strike="noStrike" kern="0" cap="none" spc="0" baseline="0">
                <a:solidFill>
                  <a:srgbClr val="000000"/>
                </a:solidFill>
                <a:uFillTx/>
              </a:defRPr>
            </a:pPr>
            <a:endParaRPr lang="en-US" sz="2800" dirty="0"/>
          </a:p>
          <a:p>
            <a:pPr marL="514350" indent="-514350" defTabSz="967710" hangingPunct="0">
              <a:spcAft>
                <a:spcPts val="1492"/>
              </a:spcAft>
              <a:buFont typeface="+mj-lt"/>
              <a:buAutoNum type="arabicPeriod" startAt="5"/>
              <a:defRPr sz="1800" b="0" i="0" u="none" strike="noStrike" kern="0" cap="none" spc="0" baseline="0">
                <a:solidFill>
                  <a:srgbClr val="000000"/>
                </a:solidFill>
                <a:uFillTx/>
              </a:defRPr>
            </a:pPr>
            <a:endParaRPr lang="en-US" sz="2800" dirty="0" smtClean="0"/>
          </a:p>
          <a:p>
            <a:pPr marL="514350" indent="-514350" defTabSz="967710" hangingPunct="0">
              <a:spcAft>
                <a:spcPts val="1492"/>
              </a:spcAft>
              <a:buFont typeface="+mj-lt"/>
              <a:buAutoNum type="arabicPeriod" startAt="5"/>
              <a:defRPr sz="1800" b="0" i="0" u="none" strike="noStrike" kern="0" cap="none" spc="0" baseline="0">
                <a:solidFill>
                  <a:srgbClr val="000000"/>
                </a:solidFill>
                <a:uFillTx/>
              </a:defRPr>
            </a:pPr>
            <a:endParaRPr lang="en-US" sz="2800" dirty="0" smtClean="0"/>
          </a:p>
          <a:p>
            <a:pPr marL="514350" indent="-514350" defTabSz="967710" hangingPunct="0">
              <a:spcAft>
                <a:spcPts val="1492"/>
              </a:spcAft>
              <a:buFont typeface="+mj-lt"/>
              <a:buAutoNum type="arabicPeriod" startAt="5"/>
              <a:defRPr sz="1800" b="0" i="0" u="none" strike="noStrike" kern="0" cap="none" spc="0" baseline="0">
                <a:solidFill>
                  <a:srgbClr val="000000"/>
                </a:solidFill>
                <a:uFillTx/>
              </a:defRPr>
            </a:pPr>
            <a:endParaRPr lang="en-US" sz="2800" dirty="0" smtClean="0"/>
          </a:p>
          <a:p>
            <a:pPr marL="514350" indent="-514350" defTabSz="967710" hangingPunct="0">
              <a:spcAft>
                <a:spcPts val="1492"/>
              </a:spcAft>
              <a:buFont typeface="+mj-lt"/>
              <a:buAutoNum type="arabicPeriod" startAt="5"/>
              <a:defRPr sz="1800" b="0" i="0" u="none" strike="noStrike" kern="0" cap="none" spc="0" baseline="0">
                <a:solidFill>
                  <a:srgbClr val="000000"/>
                </a:solidFill>
                <a:uFillTx/>
              </a:defRPr>
            </a:pPr>
            <a:endParaRPr lang="en-US" sz="2800" dirty="0" smtClean="0"/>
          </a:p>
          <a:p>
            <a:pPr marL="514350" indent="-514350" defTabSz="967710" hangingPunct="0">
              <a:spcAft>
                <a:spcPts val="1492"/>
              </a:spcAft>
              <a:buFont typeface="+mj-lt"/>
              <a:buAutoNum type="arabicPeriod" startAt="7"/>
              <a:defRPr sz="1800" b="0" i="0" u="none" strike="noStrike" kern="0" cap="none" spc="0" baseline="0">
                <a:solidFill>
                  <a:srgbClr val="000000"/>
                </a:solidFill>
                <a:uFillTx/>
              </a:defRPr>
            </a:pPr>
            <a:endParaRPr lang="en-US" sz="2600" dirty="0" smtClean="0"/>
          </a:p>
          <a:p>
            <a:pPr marL="514350" indent="-514350" defTabSz="967710" hangingPunct="0">
              <a:spcAft>
                <a:spcPts val="1492"/>
              </a:spcAft>
              <a:buFont typeface="+mj-lt"/>
              <a:buAutoNum type="arabicPeriod" startAt="7"/>
              <a:defRPr sz="1800" b="0" i="0" u="none" strike="noStrike" kern="0" cap="none" spc="0" baseline="0">
                <a:solidFill>
                  <a:srgbClr val="000000"/>
                </a:solidFill>
                <a:uFillTx/>
              </a:defRPr>
            </a:pPr>
            <a:endParaRPr lang="en-US" sz="2600" dirty="0" smtClean="0">
              <a:latin typeface="Arial" pitchFamily="18"/>
              <a:ea typeface="Arial Unicode MS" pitchFamily="2"/>
              <a:cs typeface="Tahoma" pitchFamily="2"/>
            </a:endParaRPr>
          </a:p>
          <a:p>
            <a:pPr marL="514350" indent="-514350" defTabSz="967710" hangingPunct="0">
              <a:spcAft>
                <a:spcPts val="1492"/>
              </a:spcAft>
              <a:buFont typeface="+mj-lt"/>
              <a:buAutoNum type="arabicPeriod" startAt="7"/>
              <a:defRPr sz="1800" b="0" i="0" u="none" strike="noStrike" kern="0" cap="none" spc="0" baseline="0">
                <a:solidFill>
                  <a:srgbClr val="000000"/>
                </a:solidFill>
                <a:uFillTx/>
              </a:defRPr>
            </a:pPr>
            <a:endParaRPr lang="en-US" sz="2600" dirty="0" smtClean="0"/>
          </a:p>
          <a:p>
            <a:pPr marL="514350" indent="-514350" defTabSz="967710" hangingPunct="0">
              <a:spcAft>
                <a:spcPts val="1492"/>
              </a:spcAft>
              <a:buFont typeface="+mj-lt"/>
              <a:buAutoNum type="arabicPeriod" startAt="7"/>
              <a:defRPr sz="1800" b="0" i="0" u="none" strike="noStrike" kern="0" cap="none" spc="0" baseline="0">
                <a:solidFill>
                  <a:srgbClr val="000000"/>
                </a:solidFill>
                <a:uFillTx/>
              </a:defRPr>
            </a:pPr>
            <a:endParaRPr lang="en-US" sz="2600" dirty="0" smtClean="0"/>
          </a:p>
          <a:p>
            <a:pPr marL="0" indent="0" defTabSz="967710" hangingPunct="0">
              <a:spcAft>
                <a:spcPts val="1492"/>
              </a:spcAft>
              <a:buNone/>
              <a:defRPr sz="1800" b="0" i="0" u="none" strike="noStrike" kern="0" cap="none" spc="0" baseline="0">
                <a:solidFill>
                  <a:srgbClr val="000000"/>
                </a:solidFill>
                <a:uFillTx/>
              </a:defRPr>
            </a:pPr>
            <a:endParaRPr lang="en-US" sz="2800" dirty="0" smtClean="0">
              <a:latin typeface="Arial" pitchFamily="18"/>
              <a:ea typeface="Arial Unicode MS" pitchFamily="2"/>
              <a:cs typeface="Tahoma" pitchFamily="2"/>
            </a:endParaRPr>
          </a:p>
          <a:p>
            <a:pPr marL="514350" indent="-514350" defTabSz="967710" hangingPunct="0">
              <a:spcAft>
                <a:spcPts val="1492"/>
              </a:spcAft>
              <a:buFont typeface="+mj-lt"/>
              <a:buAutoNum type="arabicPeriod"/>
              <a:defRPr sz="1800" b="0" i="0" u="none" strike="noStrike" kern="0" cap="none" spc="0" baseline="0">
                <a:solidFill>
                  <a:srgbClr val="000000"/>
                </a:solidFill>
                <a:uFillTx/>
              </a:defRPr>
            </a:pPr>
            <a:endParaRPr lang="en-US" sz="2800" dirty="0" smtClean="0">
              <a:solidFill>
                <a:schemeClr val="accent1">
                  <a:lumMod val="75000"/>
                </a:schemeClr>
              </a:solidFill>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800" dirty="0" smtClean="0">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800" dirty="0" smtClean="0">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800" dirty="0">
              <a:latin typeface="Arial" pitchFamily="18"/>
              <a:ea typeface="Arial Unicode MS" pitchFamily="2"/>
              <a:cs typeface="Tahoma" pitchFamily="2"/>
            </a:endParaRPr>
          </a:p>
        </p:txBody>
      </p:sp>
    </p:spTree>
    <p:extLst>
      <p:ext uri="{BB962C8B-B14F-4D97-AF65-F5344CB8AC3E}">
        <p14:creationId xmlns:p14="http://schemas.microsoft.com/office/powerpoint/2010/main" val="798074830"/>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Scan Lists cont.</a:t>
            </a:r>
            <a:endParaRPr lang="en-US" dirty="0"/>
          </a:p>
        </p:txBody>
      </p:sp>
      <p:sp>
        <p:nvSpPr>
          <p:cNvPr id="3" name="Content Placeholder 2"/>
          <p:cNvSpPr>
            <a:spLocks noGrp="1"/>
          </p:cNvSpPr>
          <p:nvPr>
            <p:ph idx="1"/>
          </p:nvPr>
        </p:nvSpPr>
        <p:spPr>
          <a:xfrm>
            <a:off x="677334" y="1498600"/>
            <a:ext cx="8596668" cy="5461000"/>
          </a:xfrm>
        </p:spPr>
        <p:txBody>
          <a:bodyPr>
            <a:normAutofit/>
          </a:bodyPr>
          <a:lstStyle/>
          <a:p>
            <a:pPr marL="514350" indent="-514350" defTabSz="967710" hangingPunct="0">
              <a:spcAft>
                <a:spcPts val="1492"/>
              </a:spcAft>
              <a:buFont typeface="+mj-lt"/>
              <a:buAutoNum type="arabicPeriod" startAt="11"/>
              <a:defRPr sz="1800" b="0" i="0" u="none" strike="noStrike" kern="0" cap="none" spc="0" baseline="0">
                <a:solidFill>
                  <a:srgbClr val="000000"/>
                </a:solidFill>
                <a:uFillTx/>
              </a:defRPr>
            </a:pPr>
            <a:r>
              <a:rPr lang="en-US" sz="2400" dirty="0" smtClean="0"/>
              <a:t>Go </a:t>
            </a:r>
            <a:r>
              <a:rPr lang="en-US" sz="2400" dirty="0"/>
              <a:t>back to the Channels Information section.</a:t>
            </a:r>
          </a:p>
          <a:p>
            <a:pPr marL="514350" indent="-514350" defTabSz="967710" hangingPunct="0">
              <a:spcAft>
                <a:spcPts val="1492"/>
              </a:spcAft>
              <a:buFont typeface="+mj-lt"/>
              <a:buAutoNum type="arabicPeriod" startAt="11"/>
              <a:defRPr sz="1800" b="0" i="0" u="none" strike="noStrike" kern="0" cap="none" spc="0" baseline="0">
                <a:solidFill>
                  <a:srgbClr val="000000"/>
                </a:solidFill>
                <a:uFillTx/>
              </a:defRPr>
            </a:pPr>
            <a:r>
              <a:rPr lang="en-US" sz="2400" dirty="0"/>
              <a:t>Click on the Channel you would like to use with your scan list to open its configuration screen</a:t>
            </a:r>
            <a:r>
              <a:rPr lang="en-US" sz="2400" dirty="0" smtClean="0"/>
              <a:t>.</a:t>
            </a:r>
            <a:endParaRPr lang="en-US" sz="2400" dirty="0"/>
          </a:p>
          <a:p>
            <a:pPr marL="514350" indent="-514350">
              <a:buFont typeface="+mj-lt"/>
              <a:buAutoNum type="arabicPeriod" startAt="11"/>
            </a:pPr>
            <a:r>
              <a:rPr lang="en-US" sz="2400" dirty="0" smtClean="0"/>
              <a:t>In </a:t>
            </a:r>
            <a:r>
              <a:rPr lang="en-US" sz="2400" dirty="0"/>
              <a:t>the </a:t>
            </a:r>
            <a:r>
              <a:rPr lang="en-US" sz="2400" dirty="0" smtClean="0">
                <a:solidFill>
                  <a:schemeClr val="accent1">
                    <a:lumMod val="75000"/>
                  </a:schemeClr>
                </a:solidFill>
              </a:rPr>
              <a:t>Scan </a:t>
            </a:r>
            <a:r>
              <a:rPr lang="en-US" sz="2400" dirty="0">
                <a:solidFill>
                  <a:schemeClr val="accent1">
                    <a:lumMod val="75000"/>
                  </a:schemeClr>
                </a:solidFill>
              </a:rPr>
              <a:t>List</a:t>
            </a:r>
            <a:r>
              <a:rPr lang="en-US" sz="2400" dirty="0"/>
              <a:t> box use the dropdown to find the new </a:t>
            </a:r>
            <a:r>
              <a:rPr lang="en-US" sz="2400" dirty="0" smtClean="0"/>
              <a:t>Scan List </a:t>
            </a:r>
            <a:r>
              <a:rPr lang="en-US" sz="2400" dirty="0"/>
              <a:t>we just created (</a:t>
            </a:r>
            <a:r>
              <a:rPr lang="en-US" sz="2400" dirty="0" smtClean="0"/>
              <a:t>ARESSC). </a:t>
            </a:r>
            <a:r>
              <a:rPr lang="en-US" sz="2400" dirty="0"/>
              <a:t>It should be at the bottom of the list. Click on the </a:t>
            </a:r>
            <a:r>
              <a:rPr lang="en-US" sz="2400" dirty="0" smtClean="0"/>
              <a:t>Scan </a:t>
            </a:r>
            <a:r>
              <a:rPr lang="en-US" sz="2400" dirty="0"/>
              <a:t>List name to add it to the </a:t>
            </a:r>
            <a:r>
              <a:rPr lang="en-US" sz="2400" dirty="0" smtClean="0">
                <a:solidFill>
                  <a:schemeClr val="accent1">
                    <a:lumMod val="75000"/>
                  </a:schemeClr>
                </a:solidFill>
              </a:rPr>
              <a:t>Scan </a:t>
            </a:r>
            <a:r>
              <a:rPr lang="en-US" sz="2400" dirty="0">
                <a:solidFill>
                  <a:schemeClr val="accent1">
                    <a:lumMod val="75000"/>
                  </a:schemeClr>
                </a:solidFill>
              </a:rPr>
              <a:t>List</a:t>
            </a:r>
            <a:r>
              <a:rPr lang="en-US" sz="2400" dirty="0"/>
              <a:t> box.</a:t>
            </a:r>
          </a:p>
          <a:p>
            <a:pPr marL="457200" indent="-457200">
              <a:buFont typeface="+mj-lt"/>
              <a:buAutoNum type="arabicPeriod" startAt="11"/>
            </a:pPr>
            <a:r>
              <a:rPr lang="en-US" sz="2400" dirty="0" smtClean="0"/>
              <a:t>Close </a:t>
            </a:r>
            <a:r>
              <a:rPr lang="en-US" sz="2400" dirty="0"/>
              <a:t>the window to exit and save your changes.</a:t>
            </a:r>
          </a:p>
          <a:p>
            <a:pPr marL="0" indent="0" defTabSz="967710" hangingPunct="0">
              <a:spcAft>
                <a:spcPts val="1492"/>
              </a:spcAft>
              <a:buNone/>
              <a:defRPr sz="1800" b="0" i="0" u="none" strike="noStrike" kern="0" cap="none" spc="0" baseline="0">
                <a:solidFill>
                  <a:srgbClr val="000000"/>
                </a:solidFill>
                <a:uFillTx/>
              </a:defRPr>
            </a:pPr>
            <a:r>
              <a:rPr lang="en-US" sz="2400" dirty="0" smtClean="0"/>
              <a:t>Now whenever you are on that channel and activate the scan function the radio will use the scan list associated with that channel.</a:t>
            </a:r>
            <a:endParaRPr lang="en-US" sz="2400" dirty="0"/>
          </a:p>
          <a:p>
            <a:pPr marL="514350" indent="-514350" defTabSz="967710" hangingPunct="0">
              <a:spcAft>
                <a:spcPts val="1492"/>
              </a:spcAft>
              <a:buFont typeface="+mj-lt"/>
              <a:buAutoNum type="arabicPeriod" startAt="5"/>
              <a:defRPr sz="1800" b="0" i="0" u="none" strike="noStrike" kern="0" cap="none" spc="0" baseline="0">
                <a:solidFill>
                  <a:srgbClr val="000000"/>
                </a:solidFill>
                <a:uFillTx/>
              </a:defRPr>
            </a:pPr>
            <a:endParaRPr lang="en-US" sz="2800" dirty="0"/>
          </a:p>
          <a:p>
            <a:pPr marL="514350" indent="-514350" defTabSz="967710" hangingPunct="0">
              <a:spcAft>
                <a:spcPts val="1492"/>
              </a:spcAft>
              <a:buFont typeface="+mj-lt"/>
              <a:buAutoNum type="arabicPeriod" startAt="5"/>
              <a:defRPr sz="1800" b="0" i="0" u="none" strike="noStrike" kern="0" cap="none" spc="0" baseline="0">
                <a:solidFill>
                  <a:srgbClr val="000000"/>
                </a:solidFill>
                <a:uFillTx/>
              </a:defRPr>
            </a:pPr>
            <a:endParaRPr lang="en-US" sz="2800" dirty="0" smtClean="0"/>
          </a:p>
          <a:p>
            <a:pPr marL="514350" indent="-514350" defTabSz="967710" hangingPunct="0">
              <a:spcAft>
                <a:spcPts val="1492"/>
              </a:spcAft>
              <a:buFont typeface="+mj-lt"/>
              <a:buAutoNum type="arabicPeriod" startAt="5"/>
              <a:defRPr sz="1800" b="0" i="0" u="none" strike="noStrike" kern="0" cap="none" spc="0" baseline="0">
                <a:solidFill>
                  <a:srgbClr val="000000"/>
                </a:solidFill>
                <a:uFillTx/>
              </a:defRPr>
            </a:pPr>
            <a:endParaRPr lang="en-US" sz="2800" dirty="0" smtClean="0"/>
          </a:p>
          <a:p>
            <a:pPr marL="514350" indent="-514350" defTabSz="967710" hangingPunct="0">
              <a:spcAft>
                <a:spcPts val="1492"/>
              </a:spcAft>
              <a:buFont typeface="+mj-lt"/>
              <a:buAutoNum type="arabicPeriod" startAt="5"/>
              <a:defRPr sz="1800" b="0" i="0" u="none" strike="noStrike" kern="0" cap="none" spc="0" baseline="0">
                <a:solidFill>
                  <a:srgbClr val="000000"/>
                </a:solidFill>
                <a:uFillTx/>
              </a:defRPr>
            </a:pPr>
            <a:endParaRPr lang="en-US" sz="2800" dirty="0" smtClean="0"/>
          </a:p>
          <a:p>
            <a:pPr marL="514350" indent="-514350" defTabSz="967710" hangingPunct="0">
              <a:spcAft>
                <a:spcPts val="1492"/>
              </a:spcAft>
              <a:buFont typeface="+mj-lt"/>
              <a:buAutoNum type="arabicPeriod" startAt="5"/>
              <a:defRPr sz="1800" b="0" i="0" u="none" strike="noStrike" kern="0" cap="none" spc="0" baseline="0">
                <a:solidFill>
                  <a:srgbClr val="000000"/>
                </a:solidFill>
                <a:uFillTx/>
              </a:defRPr>
            </a:pPr>
            <a:endParaRPr lang="en-US" sz="2800" dirty="0" smtClean="0"/>
          </a:p>
          <a:p>
            <a:pPr marL="514350" indent="-514350" defTabSz="967710" hangingPunct="0">
              <a:spcAft>
                <a:spcPts val="1492"/>
              </a:spcAft>
              <a:buFont typeface="+mj-lt"/>
              <a:buAutoNum type="arabicPeriod" startAt="7"/>
              <a:defRPr sz="1800" b="0" i="0" u="none" strike="noStrike" kern="0" cap="none" spc="0" baseline="0">
                <a:solidFill>
                  <a:srgbClr val="000000"/>
                </a:solidFill>
                <a:uFillTx/>
              </a:defRPr>
            </a:pPr>
            <a:endParaRPr lang="en-US" sz="2600" dirty="0" smtClean="0"/>
          </a:p>
          <a:p>
            <a:pPr marL="514350" indent="-514350" defTabSz="967710" hangingPunct="0">
              <a:spcAft>
                <a:spcPts val="1492"/>
              </a:spcAft>
              <a:buFont typeface="+mj-lt"/>
              <a:buAutoNum type="arabicPeriod" startAt="7"/>
              <a:defRPr sz="1800" b="0" i="0" u="none" strike="noStrike" kern="0" cap="none" spc="0" baseline="0">
                <a:solidFill>
                  <a:srgbClr val="000000"/>
                </a:solidFill>
                <a:uFillTx/>
              </a:defRPr>
            </a:pPr>
            <a:endParaRPr lang="en-US" sz="2600" dirty="0" smtClean="0">
              <a:latin typeface="Arial" pitchFamily="18"/>
              <a:ea typeface="Arial Unicode MS" pitchFamily="2"/>
              <a:cs typeface="Tahoma" pitchFamily="2"/>
            </a:endParaRPr>
          </a:p>
          <a:p>
            <a:pPr marL="514350" indent="-514350" defTabSz="967710" hangingPunct="0">
              <a:spcAft>
                <a:spcPts val="1492"/>
              </a:spcAft>
              <a:buFont typeface="+mj-lt"/>
              <a:buAutoNum type="arabicPeriod" startAt="7"/>
              <a:defRPr sz="1800" b="0" i="0" u="none" strike="noStrike" kern="0" cap="none" spc="0" baseline="0">
                <a:solidFill>
                  <a:srgbClr val="000000"/>
                </a:solidFill>
                <a:uFillTx/>
              </a:defRPr>
            </a:pPr>
            <a:endParaRPr lang="en-US" sz="2600" dirty="0" smtClean="0"/>
          </a:p>
          <a:p>
            <a:pPr marL="514350" indent="-514350" defTabSz="967710" hangingPunct="0">
              <a:spcAft>
                <a:spcPts val="1492"/>
              </a:spcAft>
              <a:buFont typeface="+mj-lt"/>
              <a:buAutoNum type="arabicPeriod" startAt="7"/>
              <a:defRPr sz="1800" b="0" i="0" u="none" strike="noStrike" kern="0" cap="none" spc="0" baseline="0">
                <a:solidFill>
                  <a:srgbClr val="000000"/>
                </a:solidFill>
                <a:uFillTx/>
              </a:defRPr>
            </a:pPr>
            <a:endParaRPr lang="en-US" sz="2600" dirty="0" smtClean="0"/>
          </a:p>
          <a:p>
            <a:pPr marL="0" indent="0" defTabSz="967710" hangingPunct="0">
              <a:spcAft>
                <a:spcPts val="1492"/>
              </a:spcAft>
              <a:buNone/>
              <a:defRPr sz="1800" b="0" i="0" u="none" strike="noStrike" kern="0" cap="none" spc="0" baseline="0">
                <a:solidFill>
                  <a:srgbClr val="000000"/>
                </a:solidFill>
                <a:uFillTx/>
              </a:defRPr>
            </a:pPr>
            <a:endParaRPr lang="en-US" sz="2800" dirty="0" smtClean="0">
              <a:latin typeface="Arial" pitchFamily="18"/>
              <a:ea typeface="Arial Unicode MS" pitchFamily="2"/>
              <a:cs typeface="Tahoma" pitchFamily="2"/>
            </a:endParaRPr>
          </a:p>
          <a:p>
            <a:pPr marL="514350" indent="-514350" defTabSz="967710" hangingPunct="0">
              <a:spcAft>
                <a:spcPts val="1492"/>
              </a:spcAft>
              <a:buFont typeface="+mj-lt"/>
              <a:buAutoNum type="arabicPeriod"/>
              <a:defRPr sz="1800" b="0" i="0" u="none" strike="noStrike" kern="0" cap="none" spc="0" baseline="0">
                <a:solidFill>
                  <a:srgbClr val="000000"/>
                </a:solidFill>
                <a:uFillTx/>
              </a:defRPr>
            </a:pPr>
            <a:endParaRPr lang="en-US" sz="2800" dirty="0" smtClean="0">
              <a:solidFill>
                <a:schemeClr val="accent1">
                  <a:lumMod val="75000"/>
                </a:schemeClr>
              </a:solidFill>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800" dirty="0" smtClean="0">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800" dirty="0" smtClean="0">
              <a:latin typeface="Arial" pitchFamily="18"/>
              <a:ea typeface="Arial Unicode MS" pitchFamily="2"/>
              <a:cs typeface="Tahoma" pitchFamily="2"/>
            </a:endParaRPr>
          </a:p>
          <a:p>
            <a:pPr marL="0" indent="0" defTabSz="967710" hangingPunct="0">
              <a:spcAft>
                <a:spcPts val="1492"/>
              </a:spcAft>
              <a:buNone/>
              <a:defRPr sz="1800" b="0" i="0" u="none" strike="noStrike" kern="0" cap="none" spc="0" baseline="0">
                <a:solidFill>
                  <a:srgbClr val="000000"/>
                </a:solidFill>
                <a:uFillTx/>
              </a:defRPr>
            </a:pPr>
            <a:endParaRPr lang="en-US" sz="2800" dirty="0">
              <a:latin typeface="Arial" pitchFamily="18"/>
              <a:ea typeface="Arial Unicode MS" pitchFamily="2"/>
              <a:cs typeface="Tahoma" pitchFamily="2"/>
            </a:endParaRPr>
          </a:p>
        </p:txBody>
      </p:sp>
    </p:spTree>
    <p:extLst>
      <p:ext uri="{BB962C8B-B14F-4D97-AF65-F5344CB8AC3E}">
        <p14:creationId xmlns:p14="http://schemas.microsoft.com/office/powerpoint/2010/main" val="346009829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1508</TotalTime>
  <Words>9905</Words>
  <Application>Microsoft Office PowerPoint</Application>
  <PresentationFormat>Widescreen</PresentationFormat>
  <Paragraphs>556</Paragraphs>
  <Slides>93</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93</vt:i4>
      </vt:variant>
    </vt:vector>
  </HeadingPairs>
  <TitlesOfParts>
    <vt:vector size="101" baseType="lpstr">
      <vt:lpstr>Arial Unicode MS</vt:lpstr>
      <vt:lpstr>Arial</vt:lpstr>
      <vt:lpstr>Calibri</vt:lpstr>
      <vt:lpstr>Tahoma</vt:lpstr>
      <vt:lpstr>Times New Roman</vt:lpstr>
      <vt:lpstr>Trebuchet MS</vt:lpstr>
      <vt:lpstr>Wingdings 3</vt:lpstr>
      <vt:lpstr>Facet</vt:lpstr>
      <vt:lpstr>Codeplug Programming  www.summitares.org </vt:lpstr>
      <vt:lpstr>Basic Concepts – Terminology</vt:lpstr>
      <vt:lpstr>Basic Concepts – Call Types</vt:lpstr>
      <vt:lpstr>Basic Concepts – Call ID</vt:lpstr>
      <vt:lpstr>- Building a Codeplug, steps involved -</vt:lpstr>
      <vt:lpstr>The Codeplug - Sections</vt:lpstr>
      <vt:lpstr>Basic Information</vt:lpstr>
      <vt:lpstr>General Setting</vt:lpstr>
      <vt:lpstr>General Setting cont.</vt:lpstr>
      <vt:lpstr>General Setting cont.</vt:lpstr>
      <vt:lpstr>General Setting cont.</vt:lpstr>
      <vt:lpstr>General Setting cont.</vt:lpstr>
      <vt:lpstr>General Setting - Save</vt:lpstr>
      <vt:lpstr>General Setting - Save cont.</vt:lpstr>
      <vt:lpstr>General Setting - Alert Tone</vt:lpstr>
      <vt:lpstr>General Setting - Alert Tone cont.</vt:lpstr>
      <vt:lpstr>General Setting - Scan</vt:lpstr>
      <vt:lpstr>General Setting – Lone Worker</vt:lpstr>
      <vt:lpstr>General Setting – Power On Password</vt:lpstr>
      <vt:lpstr>General Setting – Talkaround</vt:lpstr>
      <vt:lpstr>General Setting – Intro Screen</vt:lpstr>
      <vt:lpstr>Menu Item</vt:lpstr>
      <vt:lpstr>Menu Item - Contacts</vt:lpstr>
      <vt:lpstr>Menu Item - Contacts</vt:lpstr>
      <vt:lpstr>Menu Item - Contacts</vt:lpstr>
      <vt:lpstr>Menu Item - Contacts</vt:lpstr>
      <vt:lpstr>Menu Item – Call Log</vt:lpstr>
      <vt:lpstr>Menu Item – Utilities</vt:lpstr>
      <vt:lpstr>Menu Item – Utilities cont.</vt:lpstr>
      <vt:lpstr>Menu Item – Utilities cont.</vt:lpstr>
      <vt:lpstr>Menu Item – Scan</vt:lpstr>
      <vt:lpstr>Buttons Definitions</vt:lpstr>
      <vt:lpstr>Buttons Definitions – Radio Buttons</vt:lpstr>
      <vt:lpstr>Buttons Definitions – One Touch Access</vt:lpstr>
      <vt:lpstr>Buttons Definitions – Number Key Quick Contact Access</vt:lpstr>
      <vt:lpstr>Text Message</vt:lpstr>
      <vt:lpstr>Digit Emergency System</vt:lpstr>
      <vt:lpstr>Digit Emergency System cont.</vt:lpstr>
      <vt:lpstr>Digit Emergency System cont.</vt:lpstr>
      <vt:lpstr>Digit Emergency System cont.</vt:lpstr>
      <vt:lpstr>Digit Emergency System – Emergency System</vt:lpstr>
      <vt:lpstr>Digit Emergency System – Emergency System cont.</vt:lpstr>
      <vt:lpstr>Digit Emergency System – Emergency System cont.</vt:lpstr>
      <vt:lpstr>Digit Emergency System – Emergency System cont.</vt:lpstr>
      <vt:lpstr>Digital Contacts</vt:lpstr>
      <vt:lpstr>Digital Contacts cont.</vt:lpstr>
      <vt:lpstr>Digital Contacts cont.</vt:lpstr>
      <vt:lpstr>Digital RX Group Lists</vt:lpstr>
      <vt:lpstr>Zone Information</vt:lpstr>
      <vt:lpstr>Scan List</vt:lpstr>
      <vt:lpstr>Scan List cont.</vt:lpstr>
      <vt:lpstr>Scan List cont.</vt:lpstr>
      <vt:lpstr>Scan List cont.</vt:lpstr>
      <vt:lpstr>Scan List cont.</vt:lpstr>
      <vt:lpstr>Channel Information – Digital/Analog Data</vt:lpstr>
      <vt:lpstr>Channel Information – Digital/Analog Data cont.</vt:lpstr>
      <vt:lpstr>Channel Information – Digital/Analog Data cont.</vt:lpstr>
      <vt:lpstr>Channel Information – Digital/Analog Data cont.</vt:lpstr>
      <vt:lpstr>Channel Information – Digital/Analog Data cont.</vt:lpstr>
      <vt:lpstr>Channel Information – Digital/Analog Data cont.</vt:lpstr>
      <vt:lpstr>Channel Information – Digital/Analog Data cont.</vt:lpstr>
      <vt:lpstr>Channel Information – Digital/Analog Data cont.</vt:lpstr>
      <vt:lpstr>Channel Information – Digital Data</vt:lpstr>
      <vt:lpstr>Channel Information – Digital Data</vt:lpstr>
      <vt:lpstr>Channel Information – Digital Data cont.</vt:lpstr>
      <vt:lpstr>Channel Information – Digital Data cont.</vt:lpstr>
      <vt:lpstr>Channel Information – Digital Data cont.</vt:lpstr>
      <vt:lpstr>Channel Information – Digital Data cont.</vt:lpstr>
      <vt:lpstr>Channel Information – Digital Data cont.</vt:lpstr>
      <vt:lpstr>Channel Information – Analog Data</vt:lpstr>
      <vt:lpstr>Programming Lab</vt:lpstr>
      <vt:lpstr>Programming Lab</vt:lpstr>
      <vt:lpstr>Programming Lab</vt:lpstr>
      <vt:lpstr>Programming Lab</vt:lpstr>
      <vt:lpstr>Programming Lab</vt:lpstr>
      <vt:lpstr>Programming Lab</vt:lpstr>
      <vt:lpstr>Programming Lab</vt:lpstr>
      <vt:lpstr>Programming Lab</vt:lpstr>
      <vt:lpstr>Programming Lab</vt:lpstr>
      <vt:lpstr>Programming Lab</vt:lpstr>
      <vt:lpstr>Programming Lab</vt:lpstr>
      <vt:lpstr>Programming Lab</vt:lpstr>
      <vt:lpstr>Programming Lab</vt:lpstr>
      <vt:lpstr>Programming Lab</vt:lpstr>
      <vt:lpstr>Programming Lab</vt:lpstr>
      <vt:lpstr>Programming Lab</vt:lpstr>
      <vt:lpstr>Programming Lab</vt:lpstr>
      <vt:lpstr>Programming Lab</vt:lpstr>
      <vt:lpstr>Programming Lab</vt:lpstr>
      <vt:lpstr>Programming Lab</vt:lpstr>
      <vt:lpstr>Scan Lists</vt:lpstr>
      <vt:lpstr>Scan Lists cont.</vt:lpstr>
      <vt:lpstr>Scan Lists cont.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Codeplug Programming</dc:title>
  <dc:creator>Kenneth Dorsey</dc:creator>
  <cp:lastModifiedBy>kens</cp:lastModifiedBy>
  <cp:revision>113</cp:revision>
  <dcterms:created xsi:type="dcterms:W3CDTF">2017-04-24T14:57:09Z</dcterms:created>
  <dcterms:modified xsi:type="dcterms:W3CDTF">2017-06-03T01:36:37Z</dcterms:modified>
</cp:coreProperties>
</file>